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media/image3.jpeg" ContentType="image/jpeg"/>
  <Override PartName="/ppt/notesSlides/notesSlide4.xml" ContentType="application/vnd.openxmlformats-officedocument.presentationml.notesSlide+xml"/>
  <Override PartName="/ppt/media/image4.jpeg" ContentType="image/jpeg"/>
  <Override PartName="/ppt/notesSlides/notesSlide5.xml" ContentType="application/vnd.openxmlformats-officedocument.presentationml.notesSlide+xml"/>
  <Override PartName="/ppt/media/image5.jpeg" ContentType="image/jpeg"/>
  <Override PartName="/ppt/notesSlides/notesSlide6.xml" ContentType="application/vnd.openxmlformats-officedocument.presentationml.notesSlide+xml"/>
  <Override PartName="/ppt/media/image6.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7.jpeg" ContentType="image/jpeg"/>
  <Override PartName="/ppt/notesSlides/notesSlide11.xml" ContentType="application/vnd.openxmlformats-officedocument.presentationml.notesSlide+xml"/>
  <Override PartName="/ppt/media/image8.jpeg" ContentType="image/jpeg"/>
  <Override PartName="/ppt/media/image9.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0.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1.jpeg" ContentType="image/jpeg"/>
  <Override PartName="/ppt/notesSlides/notesSlide22.xml" ContentType="application/vnd.openxmlformats-officedocument.presentationml.notesSlide+xml"/>
  <Override PartName="/ppt/media/image12.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3.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14.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536773"/>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36773"/>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25400" cap="flat">
              <a:solidFill>
                <a:srgbClr val="CB297B"/>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So what is the CMB — it is electromagnetic radiation permeating the Universe and we need some tools to describe it. </a:t>
            </a:r>
          </a:p>
          <a:p>
            <a:pPr/>
            <a:br/>
            <a:r>
              <a:t>Can be described by specific intensity which depends on frequency of the photon and on the direction of propagation </a:t>
            </a:r>
          </a:p>
          <a:p>
            <a:pPr/>
          </a:p>
          <a:p>
            <a:pPr/>
            <a:r>
              <a:t>equivalently described by the photons phase space distribution f which is basically the number of photons per unit volume per unit cubic momentum/phase space volume</a:t>
            </a:r>
          </a:p>
          <a:p>
            <a:pPr/>
          </a:p>
          <a:p>
            <a:pPr/>
            <a:r>
              <a:t>just to set the language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Then of course we have the dark sector, the dark matter and dark energy which for our purposes we describe as a cosmological constant with a sort of negative pressure. First introduced by Einstein in GR to counteract the gravitational pull of matter. Positive vacuum energy, negative equation of state, i.e. negative pressure.</a:t>
            </a:r>
          </a:p>
          <a:p>
            <a:pPr/>
          </a:p>
          <a:p>
            <a:pPr/>
            <a:r>
              <a:t>Cold dark matter, don’t know what it is. Cold means pressure less, and dark means collision less (just like neutrinos).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All of these pieces interact through gravity, or are connected through the laws of gravitation.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And there is a special relationship between the photons and the baryons - they are coupled, or they exchange energy and momentum through Thomson scattering for the first 400,000 years or so.</a:t>
            </a:r>
          </a:p>
          <a:p>
            <a:pPr/>
          </a:p>
          <a:p>
            <a:pPr/>
            <a:r>
              <a:t>Really what this means is that photons cannot travel very far before interacting with a baryon, i.e. they have a short mean free path. And the photons and baryons form a tightly coupled fluid that I will often refer to as the photon-baryon fluid. </a:t>
            </a:r>
          </a:p>
          <a:p>
            <a:pPr/>
            <a:r>
              <a:t>As the Universe expands and cools, free protons and electrons can combine to form Neutral hydrogen, and Thomson scattering goes out of favor, meaning photons can freely stream without scattering.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Lets look at this on a timeline - in the first 400,000 years the Universe is totally ionized, and then it expands and cools and now the protons and electrons join together in neutral Hydrogen.</a:t>
            </a:r>
          </a:p>
          <a:p>
            <a:pPr/>
          </a:p>
          <a:p>
            <a:pPr/>
            <a:r>
              <a:t>What Thomson scattering implies is that photons cannot travel very far before interacting with a baryon, i.e. they have a short mean free path. See this on the left. And through this coupling the photons and baryons form a tightly coupled fluid that I will often refer to as the photon-baryon fluid. </a:t>
            </a:r>
          </a:p>
          <a:p>
            <a:pPr/>
          </a:p>
          <a:p>
            <a:pPr/>
            <a:r>
              <a:t>As the Universe expands and cools, free protons and electrons can combine to form Neutral hydrogen, and Thomson scattering goes out of favor, meaning photons can freely stream without scattering. </a:t>
            </a:r>
          </a:p>
          <a:p>
            <a:pPr/>
          </a:p>
          <a:p>
            <a:pPr/>
            <a:r>
              <a:t>And all those photons that last-scattered off of the baryons form what is called the “last scattering surface” which has been freely streaming towards us and is what we now observe as the CMB. </a:t>
            </a:r>
          </a:p>
          <a:p>
            <a:pPr/>
          </a:p>
          <a:p>
            <a:pPr/>
            <a:r>
              <a:t>This last scattering surface holds an imprint of the Universe at the time those photons last interacted with the electrons. While the photon-baryon fluid in the early universe was pretty uniformly dense, tiny density fluctuations left over from inflation imprint themselves on the CMB photons. Photons last scattered from over densities have to expend more energy to escape from the deeper gravitational potential wells and thus appear cooler than the photons escaping from under-densities. </a:t>
            </a:r>
          </a:p>
          <a:p>
            <a:pPr/>
          </a:p>
          <a:p>
            <a:pPr/>
            <a:r>
              <a:t>This gives us our temperature anisotropies.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The hot and cold spots we see on the CMB temperature map may appear randomly distributed by they have a very specific underlying structure which is generated by what are called baryon-acoustic oscillations in the primordial plasma.</a:t>
            </a:r>
          </a:p>
          <a:p>
            <a:pPr/>
          </a:p>
          <a:p>
            <a:pPr/>
            <a:r>
              <a:t>The BAO are the result of a beautiful tug of war between gravity and radiation pressure in the primordial plasma. </a:t>
            </a:r>
          </a:p>
          <a:p>
            <a:pPr/>
          </a:p>
          <a:p>
            <a:pPr/>
            <a:r>
              <a:t>— I mentioned the over and under-densities. These over-densities or gravitational potential wells (shown in these images as the blue trough, are generally populated by dark matter. </a:t>
            </a:r>
          </a:p>
          <a:p>
            <a:pPr/>
            <a:r>
              <a:t>— During those first 400,000 years, gravity pulls the photon baryon fluid into those gravitational potentials</a:t>
            </a:r>
          </a:p>
          <a:p>
            <a:pPr/>
            <a:r>
              <a:t>— but because of the tight-coupling, photons come too and radiation pressure is built up, pushing the tightly coupled PBF out of the potential wells</a:t>
            </a:r>
          </a:p>
          <a:p>
            <a:pPr/>
            <a:r>
              <a:t>— This process goes back and forth in the early universe, giving rise to oscillations in the density of the PBF which we call BAO due to their similarity to sound waves traveling through a medium </a:t>
            </a:r>
          </a:p>
          <a:p>
            <a:pPr/>
            <a:r>
              <a:t>— As soon as “recombination” happened, these oscillations stop and the distribution of matter at that point gets frozen into the CMB photons which carry away that small temperature difference based on where they last scattered off of matter. </a:t>
            </a:r>
          </a:p>
          <a:p>
            <a:pPr/>
          </a:p>
          <a:p>
            <a:pPr/>
            <a:r>
              <a:t>And the series of peaks and troughs we see in the angular power spectrum are exactly the imprint of the BAO.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Let’s look at how one of these over-densities evolves a little more closely.</a:t>
            </a:r>
          </a:p>
          <a:p>
            <a:pPr/>
          </a:p>
          <a:p>
            <a:pPr/>
            <a:r>
              <a:t>This is my favorite graphic for understanding the CMB. And what this really highlights is the Baryon Acoustic peak.</a:t>
            </a:r>
          </a:p>
          <a:p>
            <a:pPr/>
          </a:p>
          <a:p>
            <a:pPr/>
            <a:r>
              <a:t>Start with adiabatic IC set by inflation (which means equal perturbations in number density, not energy density) so where there is DM perturbation, there is perturbation in everything else. </a:t>
            </a:r>
          </a:p>
          <a:p>
            <a:pPr/>
          </a:p>
          <a:p>
            <a:pPr/>
            <a:r>
              <a:t>Played around with normalization so each perturbation has equal amplitude, adiabatic is equal number density (not energy density) so wouldn’t actually be completely on top of themselves. </a:t>
            </a:r>
          </a:p>
          <a:p>
            <a:pPr/>
          </a:p>
          <a:p>
            <a:pPr/>
            <a:r>
              <a:t>So this is just a nice animation which we’ll run forward in time.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Go back and take a look at what’s happening. Some time after we see that the radiation pressure has pushed the photon baryon fluid out of the initial matter over-density, but the photons and baryons are tightly coupled and so are evolving together. What you see here is the sound wave propagating out.</a:t>
            </a:r>
          </a:p>
          <a:p>
            <a:pPr/>
          </a:p>
          <a:p>
            <a:pPr/>
            <a:r>
              <a:t>Neutrinos are free streaming out, slightly influenced by gravity but mostly traveling away relativistically. </a:t>
            </a:r>
          </a:p>
          <a:p>
            <a:pPr/>
          </a:p>
          <a:p>
            <a:pPr/>
            <a:r>
              <a:t>What else is happening: </a:t>
            </a:r>
          </a:p>
          <a:p>
            <a:pPr marL="279400" indent="-279400">
              <a:buSzPct val="123000"/>
              <a:buChar char="-"/>
            </a:pPr>
            <a:r>
              <a:t>DM peak exerts some gravity on the other components so the amount of DM you have will influence the details of how this sound wave propagates. </a:t>
            </a:r>
          </a:p>
          <a:p>
            <a:pPr marL="279400" indent="-279400">
              <a:buSzPct val="123000"/>
              <a:buChar char="-"/>
            </a:pPr>
            <a:r>
              <a:t>Similarly the amount of photons, baryons and their relative densities will influence the details here as well. More photons, higher pressure, more baryons stronger gravity, etc.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Fast forward to the time of recombination at redshift of 1100 and now the photons have decoupled from the baryons (red and blue no longer on top of each other.</a:t>
            </a:r>
          </a:p>
          <a:p>
            <a:pPr/>
          </a:p>
          <a:p>
            <a:pPr/>
            <a:r>
              <a:t>Photons escaping, baryons stuck there at a radius of about 147 Mpc from the initial overdensity.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Run things forward, and the photons are going on their merry way.</a:t>
            </a:r>
          </a:p>
          <a:p>
            <a:pPr/>
          </a:p>
          <a:p>
            <a:pPr/>
            <a:r>
              <a:t>On the left, baryons falling back into the DM potential well, and you also have DM falling into this baryon potential well over at a radius of 150 Mpc</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And we can fast forward to today where we see the baryons and the DM distributions are nearly on top of each other again, and we have this BAO peak at 150 Mpc from the original over density.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for non-blackbody, you can always define a temperature through this relation, even if its not a blackbody </a:t>
            </a:r>
          </a:p>
          <a:p>
            <a:pPr/>
          </a:p>
          <a:p>
            <a:pPr/>
            <a:r>
              <a:t>What goes into the temperature: - monopole, </a:t>
            </a:r>
          </a:p>
          <a:p>
            <a:pPr/>
            <a:r>
              <a:t>spectral distortions: decay of particles in the early universe or other statistical energy releasing processes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How does this translate to the pattern we see in the CMB? </a:t>
            </a:r>
          </a:p>
          <a:p>
            <a:pPr/>
          </a:p>
          <a:p>
            <a:pPr/>
            <a:r>
              <a:t>Well there are these Gaussian initial density fluctuations interspersed throughout the Universe, and each one evolves similarly to what we just saw creating this density peak at a radius of around 150 Mpc. </a:t>
            </a:r>
          </a:p>
          <a:p>
            <a:pPr/>
          </a:p>
          <a:p>
            <a:pPr/>
            <a:r>
              <a:t>For each initial density peak you get one “blob” that looks like this, and when you add up all those different blobs coming from different initial fluctuations you get something that looks like the CMB. </a:t>
            </a:r>
          </a:p>
          <a:p>
            <a:pPr/>
          </a:p>
          <a:p>
            <a:pPr/>
            <a:r>
              <a:t>Here you can think of the white as over density, black as underdensity evolving in the opposite direction and as you put these on top of each other, hey its the CMB.</a:t>
            </a:r>
          </a:p>
          <a:p>
            <a:pPr/>
          </a:p>
          <a:p>
            <a:pPr/>
            <a:r>
              <a:t>Note you could have these smaller blobs where your initial over density wasn’t exactly the maximal case we looked at right, so maybe the over density didn’t really start evolving until later so the sound wave didn’t have as much time to propagate outwards.</a:t>
            </a:r>
          </a:p>
          <a:p>
            <a:pPr/>
          </a:p>
          <a:p>
            <a:pPr/>
            <a:r>
              <a:t>So what you’re seeing is whatever that initial density fluctuation spectrum is (Gaussian random noise) convolved with all those BAO sound wave shells around each one, which turns into the CMB angular power spectrum we are used to seeing.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 Where all those spherical shells of sound waves turn into bessel functions which give rise to this oscillatory pattern we see in the CMB. </a:t>
            </a:r>
          </a:p>
          <a:p>
            <a:pPr/>
            <a:r>
              <a:t>— each peak corresponds to a different mode of oscillation or different harmonic</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a:r>
              <a:t>— Where all those spherical shells of sound waves turn into bessel functions which give rise to this oscillatory pattern we see in the CMB. </a:t>
            </a:r>
          </a:p>
          <a:p>
            <a:pPr/>
            <a:r>
              <a:t>— each peak corresponds to a different mode of oscillation or different harmonic</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Baryons (or ordinary matter) load down the photon-baryon plasma and add inertial (and gravitational) mass to the oscillating system.</a:t>
            </a:r>
          </a:p>
          <a:p>
            <a:pPr/>
          </a:p>
          <a:p>
            <a:pPr/>
            <a:r>
              <a:t>Since the odd numbered (first, third, fifth...) acoustic peaks are associated with how far the plasma "falls" into gravitational potential wells (how much the plasma compresses), they are enhanced by an increase in the amount of baryons in the universe.   The even numbered peaks (second, fourth, sixth) are associated with how far the plasma "rebounds" (how much the plasma rarefies).  Thus with the addition of baryons the odd peaks are enhanced over the even peaks.  For example, baryons make the first acoustic peak much larger than the second.  The more baryons the more the second peak is relatively suppressed.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as the mean free path of photons becomes large during recombination era (not instantaneous), photons start diffusing out of potential wells, mixing “hot and cold” regions and smoothing out temperature fluctuations particularly on small-scales where the physical scale of fluctuations are so small that they are comparable to the distance that photons travel during recombination.</a:t>
            </a:r>
          </a:p>
          <a:p>
            <a:pPr/>
          </a:p>
          <a:p>
            <a:pP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a:p>
        </p:txBody>
      </p:sp>
      <p:sp>
        <p:nvSpPr>
          <p:cNvPr id="501" name="Shape 501"/>
          <p:cNvSpPr/>
          <p:nvPr>
            <p:ph type="body" sz="quarter" idx="1"/>
          </p:nvPr>
        </p:nvSpPr>
        <p:spPr>
          <a:prstGeom prst="rect">
            <a:avLst/>
          </a:prstGeom>
        </p:spPr>
        <p:txBody>
          <a:bodyPr/>
          <a:lstStyle/>
          <a:p>
            <a:pPr/>
            <a:r>
              <a:t>We’ve now got this qualitative picture of what goes into the CMB, and how some of the different cosmological parameters influence the theory curve, but how do you actually calculate it.</a:t>
            </a:r>
          </a:p>
          <a:p>
            <a:pPr/>
          </a:p>
          <a:p>
            <a:pPr/>
            <a:r>
              <a:t>I’m not gonna tell you, thats a semester long course that involves knowing GR and doing some perturbation theory. But I’ll outline it here. </a:t>
            </a:r>
          </a:p>
          <a:p>
            <a:pPr/>
          </a:p>
          <a:p>
            <a:pPr/>
            <a:r>
              <a:t>Boltzmann equations are a set of coupled differential equations that describe the evolution of particle distributions over time, taking into account couplings between particles, gravitational interactions and the expansion of the Universe. In order to properly get the evolution of the photon distribution which gives us our CMB pattern, we need to simultaneously solve around 20-30 coupled first order differential equations. So this involves deriving initial conditions for each equation which are set by inflation, and then basically just integrating from some initial (very early) point in the Universe through to the time of recombination (and beyond) to get the anisotropy pattern as we would see it today. </a:t>
            </a:r>
          </a:p>
          <a:p>
            <a:pPr/>
          </a:p>
          <a:p>
            <a:pP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p>
            <a:pPr/>
            <a:r>
              <a:t>Motion of earth and solar system with respect to galaxy and local galaxy group imprints a dipole pattern on the CMB.</a:t>
            </a:r>
          </a:p>
          <a:p>
            <a:pPr/>
            <a:r>
              <a:t>Velocity of Earth with respect to the CMB rest frame: 371 km/s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hape 519"/>
          <p:cNvSpPr/>
          <p:nvPr>
            <p:ph type="sldImg"/>
          </p:nvPr>
        </p:nvSpPr>
        <p:spPr>
          <a:prstGeom prst="rect">
            <a:avLst/>
          </a:prstGeom>
        </p:spPr>
        <p:txBody>
          <a:bodyPr/>
          <a:lstStyle/>
          <a:p>
            <a:pPr/>
          </a:p>
        </p:txBody>
      </p:sp>
      <p:sp>
        <p:nvSpPr>
          <p:cNvPr id="520" name="Shape 520"/>
          <p:cNvSpPr/>
          <p:nvPr>
            <p:ph type="body" sz="quarter" idx="1"/>
          </p:nvPr>
        </p:nvSpPr>
        <p:spPr>
          <a:prstGeom prst="rect">
            <a:avLst/>
          </a:prstGeom>
        </p:spPr>
        <p:txBody>
          <a:bodyPr/>
          <a:lstStyle/>
          <a:p>
            <a:pPr/>
            <a:r>
              <a:t>Different foregrounds dominate at different frequencies, but the CMB peaks at 160 GHz.</a:t>
            </a:r>
          </a:p>
          <a:p>
            <a:pPr/>
          </a:p>
          <a:p>
            <a:pPr/>
            <a:r>
              <a:t>Low frequency bands give galactic synchrotron emission. Mid-range 70-143 are cleanest for anisotropy measurements. Dust dominates at high frequencies. </a:t>
            </a:r>
          </a:p>
          <a:p>
            <a:pPr/>
          </a:p>
          <a:p>
            <a:pPr/>
            <a:r>
              <a:t>Take measurements at different frequencies, isolate the different contaminants, and do a semi-complicated internal linear combination to minimize the overall variance in the combined map, assuming that the CMB signal has the same temperature across all frequencies, while the foregrounds vary. </a:t>
            </a:r>
          </a:p>
          <a:p>
            <a:pPr/>
          </a:p>
          <a:p>
            <a:pP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Shape 528"/>
          <p:cNvSpPr/>
          <p:nvPr>
            <p:ph type="sldImg"/>
          </p:nvPr>
        </p:nvSpPr>
        <p:spPr>
          <a:prstGeom prst="rect">
            <a:avLst/>
          </a:prstGeom>
        </p:spPr>
        <p:txBody>
          <a:bodyPr/>
          <a:lstStyle/>
          <a:p>
            <a:pPr/>
          </a:p>
        </p:txBody>
      </p:sp>
      <p:sp>
        <p:nvSpPr>
          <p:cNvPr id="529" name="Shape 529"/>
          <p:cNvSpPr/>
          <p:nvPr>
            <p:ph type="body" sz="quarter" idx="1"/>
          </p:nvPr>
        </p:nvSpPr>
        <p:spPr>
          <a:prstGeom prst="rect">
            <a:avLst/>
          </a:prstGeom>
        </p:spPr>
        <p:txBody>
          <a:bodyPr/>
          <a:lstStyle/>
          <a:p>
            <a:pPr/>
            <a:r>
              <a:t>As CMB photons pass through large scale structure they get lensed, which distorts the temperature and polarization maps, generally smoothing out small-scale anisotropies.</a:t>
            </a:r>
          </a:p>
          <a:p>
            <a:pPr/>
          </a:p>
          <a:p>
            <a:pPr/>
            <a:r>
              <a:t>Fixed by modeling or reconstructing the lensing potential from large scale structure surveys, and theories of structure formation.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Cosmic variance is an irreducible source of uncertainty - statistical uncertainty that results from the fact that we have a finite size and sample of our observable Universe. </a:t>
            </a:r>
          </a:p>
          <a:p>
            <a:pPr/>
          </a:p>
          <a:p>
            <a:pPr/>
            <a:r>
              <a:t>On large angular scales, the observable Universe can only be divided into relatively few samples so statistical fluctuations can be significant. </a:t>
            </a:r>
          </a:p>
          <a:p>
            <a:pPr/>
          </a:p>
          <a:p>
            <a:pPr/>
            <a:r>
              <a:t>It is only possible to observe part of the universe at one particular time, so it is difficult to make statistical statements about cosmology on the scale of the entire universe.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Penzias and Wilson detected this excess radiation which was interpreted as the CMB by Peebles, Dicke, Roll, Wilkinson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hape 540"/>
          <p:cNvSpPr/>
          <p:nvPr>
            <p:ph type="sldImg"/>
          </p:nvPr>
        </p:nvSpPr>
        <p:spPr>
          <a:prstGeom prst="rect">
            <a:avLst/>
          </a:prstGeom>
        </p:spPr>
        <p:txBody>
          <a:bodyPr/>
          <a:lstStyle/>
          <a:p>
            <a:pPr/>
          </a:p>
        </p:txBody>
      </p:sp>
      <p:sp>
        <p:nvSpPr>
          <p:cNvPr id="541" name="Shape 541"/>
          <p:cNvSpPr/>
          <p:nvPr>
            <p:ph type="body" sz="quarter" idx="1"/>
          </p:nvPr>
        </p:nvSpPr>
        <p:spPr>
          <a:prstGeom prst="rect">
            <a:avLst/>
          </a:prstGeom>
        </p:spPr>
        <p:txBody>
          <a:bodyPr/>
          <a:lstStyle/>
          <a:p>
            <a:pPr/>
            <a:r>
              <a:t>Cosmic variance is an irreducible source of uncertainty - statistical uncertainty that results from the fact that we have a finite size and sample of our observable Universe. </a:t>
            </a:r>
          </a:p>
          <a:p>
            <a:pPr/>
          </a:p>
          <a:p>
            <a:pPr/>
            <a:r>
              <a:t>On large angular scales, the observable Universe can only be divided into relatively few samples so statistical fluctuations can be significant. </a:t>
            </a:r>
          </a:p>
          <a:p>
            <a:pPr/>
          </a:p>
          <a:p>
            <a:pPr/>
            <a:r>
              <a:t>It is only possible to observe part of the universe at one particular time, so it is difficult to make statistical statements about cosmology on the scale of the entire universe.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r>
              <a:t>Thermal noise from the instruments themselves, electronic noise from the detector systems, and readout noise from the data acquisition process.</a:t>
            </a:r>
          </a:p>
          <a:p>
            <a:pPr/>
          </a:p>
          <a:p>
            <a:pPr/>
            <a:r>
              <a:t>- thermal noise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Thermal noise from the instruments themselves, electronic noise from the detector systems, and readout noise from the data acquisition process.</a:t>
            </a:r>
          </a:p>
          <a:p>
            <a:pPr/>
          </a:p>
          <a:p>
            <a:pPr/>
            <a:r>
              <a:t>- thermal noise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Shape 559"/>
          <p:cNvSpPr/>
          <p:nvPr>
            <p:ph type="sldImg"/>
          </p:nvPr>
        </p:nvSpPr>
        <p:spPr>
          <a:prstGeom prst="rect">
            <a:avLst/>
          </a:prstGeom>
        </p:spPr>
        <p:txBody>
          <a:bodyPr/>
          <a:lstStyle/>
          <a:p>
            <a:pPr/>
          </a:p>
        </p:txBody>
      </p:sp>
      <p:sp>
        <p:nvSpPr>
          <p:cNvPr id="560" name="Shape 560"/>
          <p:cNvSpPr/>
          <p:nvPr>
            <p:ph type="body" sz="quarter" idx="1"/>
          </p:nvPr>
        </p:nvSpPr>
        <p:spPr>
          <a:prstGeom prst="rect">
            <a:avLst/>
          </a:prstGeom>
        </p:spPr>
        <p:txBody>
          <a:bodyPr/>
          <a:lstStyle/>
          <a:p>
            <a:pPr/>
            <a:r>
              <a:t>sky coverage typically impacts the angular scales available in measurements, and the statistical uncertainty of those measurements (particularly at large angular scales). </a:t>
            </a:r>
          </a:p>
          <a:p>
            <a:pPr/>
          </a:p>
          <a:p>
            <a:pPr/>
            <a:r>
              <a:t>Often a balance to be struck between covering a wide area and higher resolution at small scales.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Beam size essentially determines angular resolution or the smallest angular size on the sky that the telescope can resolve (maximum ell). </a:t>
            </a:r>
          </a:p>
          <a:p>
            <a:pPr/>
          </a:p>
          <a:p>
            <a:pPr/>
            <a:r>
              <a:t>Smaller beam size, narrower beam, higher angular resolution (small scale sensitivity),</a:t>
            </a:r>
          </a:p>
          <a:p>
            <a:pPr/>
          </a:p>
          <a:p>
            <a:pPr/>
            <a:r>
              <a:t>Generally a balance to be found between sky coverage, beam size, etc to get large scales but also good resolution on small scales. </a:t>
            </a:r>
          </a:p>
          <a:p>
            <a:pPr/>
          </a:p>
          <a:p>
            <a:pPr/>
            <a:r>
              <a:t>SO has LAT and 3 SATs to get both small and large scale info</a:t>
            </a:r>
          </a:p>
          <a:p>
            <a:pPr/>
          </a:p>
          <a:p>
            <a:pP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Shape 587"/>
          <p:cNvSpPr/>
          <p:nvPr>
            <p:ph type="sldImg"/>
          </p:nvPr>
        </p:nvSpPr>
        <p:spPr>
          <a:prstGeom prst="rect">
            <a:avLst/>
          </a:prstGeom>
        </p:spPr>
        <p:txBody>
          <a:bodyPr/>
          <a:lstStyle/>
          <a:p>
            <a:pPr/>
          </a:p>
        </p:txBody>
      </p:sp>
      <p:sp>
        <p:nvSpPr>
          <p:cNvPr id="588" name="Shape 588"/>
          <p:cNvSpPr/>
          <p:nvPr>
            <p:ph type="body" sz="quarter" idx="1"/>
          </p:nvPr>
        </p:nvSpPr>
        <p:spPr>
          <a:prstGeom prst="rect">
            <a:avLst/>
          </a:prstGeom>
        </p:spPr>
        <p:txBody>
          <a:bodyPr/>
          <a:lstStyle/>
          <a:p>
            <a:pPr/>
            <a:r>
              <a:t>with deeper gravitational potentials </a:t>
            </a:r>
          </a:p>
          <a:p>
            <a:pPr/>
            <a:r>
              <a:t>— lower amplitude (lower 1st peak amplitude)</a:t>
            </a:r>
          </a:p>
          <a:p>
            <a:pPr/>
            <a:r>
              <a:t>— smaller oscillation frequency is changed (pushed to small scales, high l)</a:t>
            </a:r>
          </a:p>
          <a:p>
            <a:pPr/>
            <a:r>
              <a:t>— more DM also means you enhance the growth of structure later in the Universe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Shape 599"/>
          <p:cNvSpPr/>
          <p:nvPr>
            <p:ph type="sldImg"/>
          </p:nvPr>
        </p:nvSpPr>
        <p:spPr>
          <a:prstGeom prst="rect">
            <a:avLst/>
          </a:prstGeom>
        </p:spPr>
        <p:txBody>
          <a:bodyPr/>
          <a:lstStyle/>
          <a:p>
            <a:pPr/>
          </a:p>
        </p:txBody>
      </p:sp>
      <p:sp>
        <p:nvSpPr>
          <p:cNvPr id="600" name="Shape 600"/>
          <p:cNvSpPr/>
          <p:nvPr>
            <p:ph type="body" sz="quarter" idx="1"/>
          </p:nvPr>
        </p:nvSpPr>
        <p:spPr>
          <a:prstGeom prst="rect">
            <a:avLst/>
          </a:prstGeom>
        </p:spPr>
        <p:txBody>
          <a:bodyPr/>
          <a:lstStyle/>
          <a:p>
            <a:pPr/>
            <a:r>
              <a:t>increase H0, decrease the angular diameter distance to the surface of last scattering, increases angular size of sound horizon, pushes to high l</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a:r>
              <a:t>quantifies how much CMB photons have been scattered by free electrons since the Universe has become re-ionized once structure formed</a:t>
            </a:r>
          </a:p>
          <a:p>
            <a:pPr/>
          </a:p>
          <a:p>
            <a:pPr/>
            <a:r>
              <a:t> quantifies how much CMB photons have been scattered by free electrons since reionization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p>
            <a:pPr/>
            <a:r>
              <a:t>quantifies how much CMB photons have been scattered by free electrons since the Universe has become re-ionized once structure formed</a:t>
            </a:r>
          </a:p>
          <a:p>
            <a:pPr/>
          </a:p>
          <a:p>
            <a:pPr/>
            <a:r>
              <a:t> quantifies how much CMB photons have been scattered by free electrons since reionization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ignore spectral distortions, assume perfect blackbody </a:t>
            </a:r>
          </a:p>
          <a:p>
            <a:pPr/>
          </a:p>
          <a:p>
            <a:pPr/>
            <a:r>
              <a:t>first full sky map made by COBE</a:t>
            </a:r>
          </a:p>
          <a:p>
            <a:pPr/>
          </a:p>
          <a:p>
            <a:pPr/>
            <a:r>
              <a:t>since then, we’ve got much higher resolution and gotten full sky maps from the WMAP and Planck, which opened up smaller and smaller scales. </a:t>
            </a:r>
          </a:p>
          <a:p>
            <a:pPr/>
          </a:p>
          <a:p>
            <a:pPr/>
            <a:r>
              <a:t>of course as Nick talked about we also have polarization, but we’re not gonna focus on it. </a:t>
            </a:r>
          </a:p>
          <a:p>
            <a:pPr/>
            <a:r>
              <a:t> </a:t>
            </a:r>
          </a:p>
          <a:p>
            <a:pPr/>
            <a:r>
              <a:t>how do we get physics out of this temperature map? We decompose it into spherical harmonics which I like to think of in the context/language of fourier transforms.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how do we get physics out of this temperature map? We decompose it into spherical harmonics which I like to think of in the context/language of fourier transforms. </a:t>
            </a:r>
          </a:p>
          <a:p>
            <a:pPr/>
          </a:p>
          <a:p>
            <a:pPr/>
            <a:r>
              <a:t>A Fourier transform breaks down a superposition of multiple frequency waves into its constituent parts. A spherical harmonic does the same thing for angular fluctuations on different scales.</a:t>
            </a:r>
          </a:p>
          <a:p>
            <a:pPr/>
          </a:p>
          <a:p>
            <a:pPr/>
            <a:r>
              <a:t>These expansion coefficients give the amplitude of fluctuations on different angular scales.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So what your CMB angular power spectrum measures is the variance of temperature fluctuations across these different angular scales. </a:t>
            </a:r>
          </a:p>
          <a:p>
            <a:pPr/>
          </a:p>
          <a:p>
            <a:pPr/>
            <a:r>
              <a:t>Each Cl represents the mean squared temperature difference at a particular angular scale, inversely proportional to the scale: smaller ell corresponds to larger angular scales, and larger l corresponds to smaller scales. This spectrum thus gives us a statistical measure of the strength of correlations at different angular separations, encapsulating the average behavior over the whole sky.</a:t>
            </a:r>
          </a:p>
          <a:p>
            <a:pPr/>
          </a:p>
          <a:p>
            <a:pPr/>
            <a:r>
              <a:t>Mathematically the Cl’s are just the average of the squares of those expansion coefficients. </a:t>
            </a:r>
          </a:p>
          <a:p>
            <a:pPr/>
          </a:p>
          <a:p>
            <a:pPr/>
            <a:r>
              <a:t>- When you take decompose measured temperature maps from our CMB telescopes, you get the green and red points here.</a:t>
            </a:r>
          </a:p>
          <a:p>
            <a:pPr/>
            <a:r>
              <a:t>- But you can also calculate theoretically what the power should be given some cosmological model. </a:t>
            </a:r>
          </a:p>
          <a:p>
            <a:pPr/>
            <a:r>
              <a:t>- It’s this incredible agreement between our data and our theory (with such small error bars) that has led the CMB to become the pillar of high-precision cosmology. </a:t>
            </a:r>
          </a:p>
          <a:p>
            <a:pPr/>
          </a:p>
          <a:p>
            <a:pPr/>
            <a:r>
              <a:t>Gonna spend most of this talk discussing what goes into this black curve from a mostly qualitative perspective. </a:t>
            </a:r>
          </a:p>
          <a:p>
            <a:pPr/>
          </a:p>
          <a:p>
            <a:pPr/>
            <a:r>
              <a:t>The theoretical model which is used to generate this curve is called the LCDM model, standard model of cosmology which depends on only six free parameters. One of the goals of this talk/workshop day will be to gain at least a basic understanding of how these parameters factor into the CMB spectrum.</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In the early universe, the Universe was a lot hotter and denser than it is today and all the matter in Universe was freely floating in an ionized plasma. The energy/temperature was so high that neutral atoms could not form. </a:t>
            </a:r>
          </a:p>
          <a:p>
            <a:pPr/>
          </a:p>
          <a:p>
            <a:pPr/>
            <a:r>
              <a:t>As you might expect one of the important components are the baryons, protons, electrons, Helium nuclei (way after BBN so we have some small percentage).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Of course photons the main protagonist (~10^9 per hydrogen atom)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Neutrinos, almost as abundant as photons, but don’t interact at the times of interest for us so they are “collision less”. They are like dark matter in that they don’t interact, but they have a large residual thermal motion from the time they decouple (hot) at like 1 MeV.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698500" y="8657488"/>
            <a:ext cx="11607801" cy="461060"/>
          </a:xfrm>
          <a:prstGeom prst="rect">
            <a:avLst/>
          </a:prstGeom>
        </p:spPr>
        <p:txBody>
          <a:bodyPr anchor="b"/>
          <a:lstStyle>
            <a:lvl1pPr marL="0" indent="0" defTabSz="563541">
              <a:lnSpc>
                <a:spcPct val="100000"/>
              </a:lnSpc>
              <a:spcBef>
                <a:spcPts val="0"/>
              </a:spcBef>
              <a:buSzTx/>
              <a:buNone/>
              <a:defRPr b="1" sz="2304"/>
            </a:lvl1pPr>
          </a:lstStyle>
          <a:p>
            <a:pPr/>
            <a:r>
              <a:t>Author and Date</a:t>
            </a:r>
          </a:p>
        </p:txBody>
      </p:sp>
      <p:sp>
        <p:nvSpPr>
          <p:cNvPr id="12" name="Presentation Title"/>
          <p:cNvSpPr txBox="1"/>
          <p:nvPr>
            <p:ph type="title" hasCustomPrompt="1"/>
          </p:nvPr>
        </p:nvSpPr>
        <p:spPr>
          <a:xfrm>
            <a:off x="698500" y="1854200"/>
            <a:ext cx="11609057" cy="3302000"/>
          </a:xfrm>
          <a:prstGeom prst="rect">
            <a:avLst/>
          </a:prstGeom>
        </p:spPr>
        <p:txBody>
          <a:bodyPr anchor="b"/>
          <a:lstStyle>
            <a:lvl1pPr>
              <a:defRPr spc="-164" sz="8200"/>
            </a:lvl1pPr>
          </a:lstStyle>
          <a:p>
            <a:pPr/>
            <a:r>
              <a:t>Presentation Title</a:t>
            </a:r>
          </a:p>
        </p:txBody>
      </p:sp>
      <p:sp>
        <p:nvSpPr>
          <p:cNvPr id="13" name="Body Level One…"/>
          <p:cNvSpPr txBox="1"/>
          <p:nvPr>
            <p:ph type="body" sz="quarter" idx="1" hasCustomPrompt="1"/>
          </p:nvPr>
        </p:nvSpPr>
        <p:spPr>
          <a:xfrm>
            <a:off x="698500" y="5105400"/>
            <a:ext cx="11607800" cy="1456399"/>
          </a:xfrm>
          <a:prstGeom prst="rect">
            <a:avLst/>
          </a:prstGeom>
        </p:spPr>
        <p:txBody>
          <a:bodyPr/>
          <a:lstStyle>
            <a:lvl1pPr marL="0" indent="0" defTabSz="587022">
              <a:lnSpc>
                <a:spcPct val="100000"/>
              </a:lnSpc>
              <a:spcBef>
                <a:spcPts val="0"/>
              </a:spcBef>
              <a:buSzTx/>
              <a:buNone/>
              <a:defRPr b="1" sz="3800"/>
            </a:lvl1pPr>
            <a:lvl2pPr marL="0" indent="457200" defTabSz="587022">
              <a:lnSpc>
                <a:spcPct val="100000"/>
              </a:lnSpc>
              <a:spcBef>
                <a:spcPts val="0"/>
              </a:spcBef>
              <a:buSzTx/>
              <a:buNone/>
              <a:defRPr b="1" sz="3800"/>
            </a:lvl2pPr>
            <a:lvl3pPr marL="0" indent="914400" defTabSz="587022">
              <a:lnSpc>
                <a:spcPct val="100000"/>
              </a:lnSpc>
              <a:spcBef>
                <a:spcPts val="0"/>
              </a:spcBef>
              <a:buSzTx/>
              <a:buNone/>
              <a:defRPr b="1" sz="3800"/>
            </a:lvl3pPr>
            <a:lvl4pPr marL="0" indent="1371600" defTabSz="587022">
              <a:lnSpc>
                <a:spcPct val="100000"/>
              </a:lnSpc>
              <a:spcBef>
                <a:spcPts val="0"/>
              </a:spcBef>
              <a:buSzTx/>
              <a:buNone/>
              <a:defRPr b="1" sz="3800"/>
            </a:lvl4pPr>
            <a:lvl5pPr marL="0" indent="1828800" defTabSz="587022">
              <a:lnSpc>
                <a:spcPct val="100000"/>
              </a:lnSpc>
              <a:spcBef>
                <a:spcPts val="0"/>
              </a:spcBef>
              <a:buSzTx/>
              <a:buNone/>
              <a:defRPr b="1" sz="38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6353454" y="9220199"/>
            <a:ext cx="297892" cy="287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pc="-164" sz="82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164" sz="82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164" sz="82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164" sz="82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164" sz="82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698500" y="6209979"/>
            <a:ext cx="11607800" cy="671803"/>
          </a:xfrm>
          <a:prstGeom prst="rect">
            <a:avLst/>
          </a:prstGeom>
        </p:spPr>
        <p:txBody>
          <a:bodyPr/>
          <a:lstStyle>
            <a:lvl1pPr marL="0" indent="0" algn="ctr">
              <a:lnSpc>
                <a:spcPct val="100000"/>
              </a:lnSpc>
              <a:spcBef>
                <a:spcPts val="0"/>
              </a:spcBef>
              <a:buSzTx/>
              <a:buNone/>
              <a:defRPr b="1" sz="3800"/>
            </a:lvl1pPr>
          </a:lstStyle>
          <a:p>
            <a:pPr/>
            <a:r>
              <a:t>Fact information</a:t>
            </a:r>
          </a:p>
        </p:txBody>
      </p:sp>
      <p:sp>
        <p:nvSpPr>
          <p:cNvPr id="107" name="Body Level One…"/>
          <p:cNvSpPr txBox="1"/>
          <p:nvPr>
            <p:ph type="body" idx="1" hasCustomPrompt="1"/>
          </p:nvPr>
        </p:nvSpPr>
        <p:spPr>
          <a:xfrm>
            <a:off x="698500" y="999066"/>
            <a:ext cx="11607800" cy="5210914"/>
          </a:xfrm>
          <a:prstGeom prst="rect">
            <a:avLst/>
          </a:prstGeom>
        </p:spPr>
        <p:txBody>
          <a:bodyPr anchor="b"/>
          <a:lstStyle>
            <a:lvl1pPr marL="0" indent="0" algn="ctr">
              <a:lnSpc>
                <a:spcPct val="80000"/>
              </a:lnSpc>
              <a:spcBef>
                <a:spcPts val="0"/>
              </a:spcBef>
              <a:buSzTx/>
              <a:buNone/>
              <a:defRPr b="1" spc="-176" sz="17600"/>
            </a:lvl1pPr>
            <a:lvl2pPr marL="0" indent="457200" algn="ctr">
              <a:lnSpc>
                <a:spcPct val="80000"/>
              </a:lnSpc>
              <a:spcBef>
                <a:spcPts val="0"/>
              </a:spcBef>
              <a:buSzTx/>
              <a:buNone/>
              <a:defRPr b="1" spc="-176" sz="17600"/>
            </a:lvl2pPr>
            <a:lvl3pPr marL="0" indent="914400" algn="ctr">
              <a:lnSpc>
                <a:spcPct val="80000"/>
              </a:lnSpc>
              <a:spcBef>
                <a:spcPts val="0"/>
              </a:spcBef>
              <a:buSzTx/>
              <a:buNone/>
              <a:defRPr b="1" spc="-176" sz="17600"/>
            </a:lvl3pPr>
            <a:lvl4pPr marL="0" indent="1371600" algn="ctr">
              <a:lnSpc>
                <a:spcPct val="80000"/>
              </a:lnSpc>
              <a:spcBef>
                <a:spcPts val="0"/>
              </a:spcBef>
              <a:buSzTx/>
              <a:buNone/>
              <a:defRPr b="1" spc="-176" sz="17600"/>
            </a:lvl4pPr>
            <a:lvl5pPr marL="0" indent="1828800" algn="ctr">
              <a:lnSpc>
                <a:spcPct val="80000"/>
              </a:lnSpc>
              <a:spcBef>
                <a:spcPts val="0"/>
              </a:spcBef>
              <a:buSzTx/>
              <a:buNone/>
              <a:defRPr b="1" spc="-176" sz="176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pc="-119" sz="6000">
                <a:latin typeface="Helvetica Neue Medium"/>
                <a:ea typeface="Helvetica Neue Medium"/>
                <a:cs typeface="Helvetica Neue Medium"/>
                <a:sym typeface="Helvetica Neue Medium"/>
              </a:defRPr>
            </a:lvl1pPr>
            <a:lvl2pPr marL="457200" indent="114300">
              <a:spcBef>
                <a:spcPts val="0"/>
              </a:spcBef>
              <a:buSzTx/>
              <a:buNone/>
              <a:defRPr spc="-119" sz="6000">
                <a:latin typeface="Helvetica Neue Medium"/>
                <a:ea typeface="Helvetica Neue Medium"/>
                <a:cs typeface="Helvetica Neue Medium"/>
                <a:sym typeface="Helvetica Neue Medium"/>
              </a:defRPr>
            </a:lvl2pPr>
            <a:lvl3pPr marL="457200" indent="571500">
              <a:spcBef>
                <a:spcPts val="0"/>
              </a:spcBef>
              <a:buSzTx/>
              <a:buNone/>
              <a:defRPr spc="-119" sz="6000">
                <a:latin typeface="Helvetica Neue Medium"/>
                <a:ea typeface="Helvetica Neue Medium"/>
                <a:cs typeface="Helvetica Neue Medium"/>
                <a:sym typeface="Helvetica Neue Medium"/>
              </a:defRPr>
            </a:lvl3pPr>
            <a:lvl4pPr marL="457200" indent="1028700">
              <a:spcBef>
                <a:spcPts val="0"/>
              </a:spcBef>
              <a:buSzTx/>
              <a:buNone/>
              <a:defRPr spc="-119" sz="6000">
                <a:latin typeface="Helvetica Neue Medium"/>
                <a:ea typeface="Helvetica Neue Medium"/>
                <a:cs typeface="Helvetica Neue Medium"/>
                <a:sym typeface="Helvetica Neue Medium"/>
              </a:defRPr>
            </a:lvl4pPr>
            <a:lvl5pPr marL="457200" indent="1485900">
              <a:spcBef>
                <a:spcPts val="0"/>
              </a:spcBef>
              <a:buSzTx/>
              <a:buNone/>
              <a:defRPr spc="-119" sz="60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6" name="Attribution"/>
          <p:cNvSpPr txBox="1"/>
          <p:nvPr>
            <p:ph type="body" sz="quarter" idx="21" hasCustomPrompt="1"/>
          </p:nvPr>
        </p:nvSpPr>
        <p:spPr>
          <a:xfrm>
            <a:off x="1219200" y="6426200"/>
            <a:ext cx="11049000" cy="461059"/>
          </a:xfrm>
          <a:prstGeom prst="rect">
            <a:avLst/>
          </a:prstGeom>
        </p:spPr>
        <p:txBody>
          <a:bodyPr/>
          <a:lstStyle>
            <a:lvl1pPr marL="0" indent="0" defTabSz="563541">
              <a:lnSpc>
                <a:spcPct val="100000"/>
              </a:lnSpc>
              <a:spcBef>
                <a:spcPts val="0"/>
              </a:spcBef>
              <a:buSzTx/>
              <a:buNone/>
              <a:defRPr b="1" sz="2304"/>
            </a:lvl1pPr>
          </a:lstStyle>
          <a:p>
            <a:pPr/>
            <a:r>
              <a:t>Attribution</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pappardelle pasta with parsley butter, roasted hazelnuts, and shaved parmesan cheese"/>
          <p:cNvSpPr/>
          <p:nvPr>
            <p:ph type="pic" idx="21"/>
          </p:nvPr>
        </p:nvSpPr>
        <p:spPr>
          <a:xfrm>
            <a:off x="-2082800" y="687558"/>
            <a:ext cx="11165190" cy="8373892"/>
          </a:xfrm>
          <a:prstGeom prst="rect">
            <a:avLst/>
          </a:prstGeom>
        </p:spPr>
        <p:txBody>
          <a:bodyPr lIns="91439" tIns="45719" rIns="91439" bIns="45719">
            <a:noAutofit/>
          </a:bodyPr>
          <a:lstStyle/>
          <a:p>
            <a:pPr/>
          </a:p>
        </p:txBody>
      </p:sp>
      <p:sp>
        <p:nvSpPr>
          <p:cNvPr id="125" name="Bowl of salad with fried rice, boiled eggs, and chopsticks"/>
          <p:cNvSpPr/>
          <p:nvPr>
            <p:ph type="pic" sz="half" idx="22"/>
          </p:nvPr>
        </p:nvSpPr>
        <p:spPr>
          <a:xfrm>
            <a:off x="6597650" y="292100"/>
            <a:ext cx="5740400" cy="4592321"/>
          </a:xfrm>
          <a:prstGeom prst="rect">
            <a:avLst/>
          </a:prstGeom>
        </p:spPr>
        <p:txBody>
          <a:bodyPr lIns="91439" tIns="45719" rIns="91439" bIns="45719">
            <a:noAutofit/>
          </a:bodyPr>
          <a:lstStyle/>
          <a:p>
            <a:pPr/>
          </a:p>
        </p:txBody>
      </p:sp>
      <p:sp>
        <p:nvSpPr>
          <p:cNvPr id="126" name="Bowl with salmon cakes, salad, and hummus"/>
          <p:cNvSpPr/>
          <p:nvPr>
            <p:ph type="pic" idx="23"/>
          </p:nvPr>
        </p:nvSpPr>
        <p:spPr>
          <a:xfrm>
            <a:off x="4984750" y="2749413"/>
            <a:ext cx="7937500" cy="9238277"/>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016000" y="-1054100"/>
            <a:ext cx="14427200" cy="11541760"/>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6353454" y="9220199"/>
            <a:ext cx="297892" cy="287479"/>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376767" y="-915894"/>
            <a:ext cx="17835652" cy="10682195"/>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698500" y="5181600"/>
            <a:ext cx="11607800" cy="3302000"/>
          </a:xfrm>
          <a:prstGeom prst="rect">
            <a:avLst/>
          </a:prstGeom>
        </p:spPr>
        <p:txBody>
          <a:bodyPr anchor="b"/>
          <a:lstStyle>
            <a:lvl1pPr>
              <a:defRPr spc="-164" sz="8200"/>
            </a:lvl1pPr>
          </a:lstStyle>
          <a:p>
            <a:pPr/>
            <a:r>
              <a:t>Presentation Title</a:t>
            </a:r>
          </a:p>
        </p:txBody>
      </p:sp>
      <p:sp>
        <p:nvSpPr>
          <p:cNvPr id="23" name="Body Level One…"/>
          <p:cNvSpPr txBox="1"/>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b="1" sz="3800"/>
            </a:lvl1pPr>
            <a:lvl2pPr marL="0" indent="457200" defTabSz="587022">
              <a:lnSpc>
                <a:spcPct val="100000"/>
              </a:lnSpc>
              <a:spcBef>
                <a:spcPts val="0"/>
              </a:spcBef>
              <a:buSzTx/>
              <a:buNone/>
              <a:defRPr b="1" sz="3800"/>
            </a:lvl2pPr>
            <a:lvl3pPr marL="0" indent="914400" defTabSz="587022">
              <a:lnSpc>
                <a:spcPct val="100000"/>
              </a:lnSpc>
              <a:spcBef>
                <a:spcPts val="0"/>
              </a:spcBef>
              <a:buSzTx/>
              <a:buNone/>
              <a:defRPr b="1" sz="3800"/>
            </a:lvl3pPr>
            <a:lvl4pPr marL="0" indent="1371600" defTabSz="587022">
              <a:lnSpc>
                <a:spcPct val="100000"/>
              </a:lnSpc>
              <a:spcBef>
                <a:spcPts val="0"/>
              </a:spcBef>
              <a:buSzTx/>
              <a:buNone/>
              <a:defRPr b="1" sz="3800"/>
            </a:lvl4pPr>
            <a:lvl5pPr marL="0" indent="1828800" defTabSz="587022">
              <a:lnSpc>
                <a:spcPct val="100000"/>
              </a:lnSpc>
              <a:spcBef>
                <a:spcPts val="0"/>
              </a:spcBef>
              <a:buSzTx/>
              <a:buNone/>
              <a:defRPr b="1" sz="3800"/>
            </a:lvl5pPr>
          </a:lstStyle>
          <a:p>
            <a:pPr/>
            <a:r>
              <a:t>Presentation Subtitle</a:t>
            </a:r>
          </a:p>
          <a:p>
            <a:pPr lvl="1"/>
            <a:r>
              <a:t/>
            </a:r>
          </a:p>
          <a:p>
            <a:pPr lvl="2"/>
            <a:r>
              <a:t/>
            </a:r>
          </a:p>
          <a:p>
            <a:pPr lvl="3"/>
            <a:r>
              <a:t/>
            </a:r>
          </a:p>
          <a:p>
            <a:pPr lvl="4"/>
            <a:r>
              <a:t/>
            </a:r>
          </a:p>
        </p:txBody>
      </p:sp>
      <p:sp>
        <p:nvSpPr>
          <p:cNvPr id="24" name="Author and Date"/>
          <p:cNvSpPr txBox="1"/>
          <p:nvPr>
            <p:ph type="body" sz="quarter" idx="22" hasCustomPrompt="1"/>
          </p:nvPr>
        </p:nvSpPr>
        <p:spPr>
          <a:xfrm>
            <a:off x="698500" y="571500"/>
            <a:ext cx="11607801" cy="461059"/>
          </a:xfrm>
          <a:prstGeom prst="rect">
            <a:avLst/>
          </a:prstGeom>
        </p:spPr>
        <p:txBody>
          <a:bodyPr/>
          <a:lstStyle>
            <a:lvl1pPr marL="0" indent="0" defTabSz="563541">
              <a:lnSpc>
                <a:spcPct val="100000"/>
              </a:lnSpc>
              <a:spcBef>
                <a:spcPts val="0"/>
              </a:spcBef>
              <a:buSzTx/>
              <a:buNone/>
              <a:defRPr b="1" sz="2304"/>
            </a:lvl1pPr>
          </a:lstStyle>
          <a:p>
            <a:pPr/>
            <a:r>
              <a:t>Author and Date</a:t>
            </a:r>
          </a:p>
        </p:txBody>
      </p:sp>
      <p:sp>
        <p:nvSpPr>
          <p:cNvPr id="25" name="Slide Number"/>
          <p:cNvSpPr txBox="1"/>
          <p:nvPr>
            <p:ph type="sldNum" sz="quarter" idx="2"/>
          </p:nvPr>
        </p:nvSpPr>
        <p:spPr>
          <a:xfrm>
            <a:off x="6349999" y="9220199"/>
            <a:ext cx="297893" cy="287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
          <p:cNvSpPr/>
          <p:nvPr>
            <p:ph type="pic" idx="21"/>
          </p:nvPr>
        </p:nvSpPr>
        <p:spPr>
          <a:xfrm>
            <a:off x="5319129" y="495299"/>
            <a:ext cx="7543801" cy="8780059"/>
          </a:xfrm>
          <a:prstGeom prst="rect">
            <a:avLst/>
          </a:prstGeom>
        </p:spPr>
        <p:txBody>
          <a:bodyPr lIns="91439" tIns="45719" rIns="91439" bIns="45719">
            <a:noAutofit/>
          </a:bodyPr>
          <a:lstStyle/>
          <a:p>
            <a:pPr/>
          </a:p>
        </p:txBody>
      </p:sp>
      <p:sp>
        <p:nvSpPr>
          <p:cNvPr id="33" name="Body Level One…"/>
          <p:cNvSpPr txBox="1"/>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b="1" sz="3800"/>
            </a:lvl1pPr>
            <a:lvl2pPr marL="0" indent="457200" defTabSz="587022">
              <a:lnSpc>
                <a:spcPct val="100000"/>
              </a:lnSpc>
              <a:spcBef>
                <a:spcPts val="0"/>
              </a:spcBef>
              <a:buSzTx/>
              <a:buNone/>
              <a:defRPr b="1" sz="3800"/>
            </a:lvl2pPr>
            <a:lvl3pPr marL="0" indent="914400" defTabSz="587022">
              <a:lnSpc>
                <a:spcPct val="100000"/>
              </a:lnSpc>
              <a:spcBef>
                <a:spcPts val="0"/>
              </a:spcBef>
              <a:buSzTx/>
              <a:buNone/>
              <a:defRPr b="1" sz="3800"/>
            </a:lvl3pPr>
            <a:lvl4pPr marL="0" indent="1371600" defTabSz="587022">
              <a:lnSpc>
                <a:spcPct val="100000"/>
              </a:lnSpc>
              <a:spcBef>
                <a:spcPts val="0"/>
              </a:spcBef>
              <a:buSzTx/>
              <a:buNone/>
              <a:defRPr b="1" sz="3800"/>
            </a:lvl4pPr>
            <a:lvl5pPr marL="0" indent="1828800" defTabSz="587022">
              <a:lnSpc>
                <a:spcPct val="100000"/>
              </a:lnSpc>
              <a:spcBef>
                <a:spcPts val="0"/>
              </a:spcBef>
              <a:buSzTx/>
              <a:buNone/>
              <a:defRPr b="1" sz="3800"/>
            </a:lvl5pPr>
          </a:lstStyle>
          <a:p>
            <a:pPr/>
            <a:r>
              <a:t>Slide Subtitle</a:t>
            </a:r>
          </a:p>
          <a:p>
            <a:pPr lvl="1"/>
            <a:r>
              <a:t/>
            </a:r>
          </a:p>
          <a:p>
            <a:pPr lvl="2"/>
            <a:r>
              <a:t/>
            </a:r>
          </a:p>
          <a:p>
            <a:pPr lvl="3"/>
            <a:r>
              <a:t/>
            </a:r>
          </a:p>
          <a:p>
            <a:pPr lvl="4"/>
            <a:r>
              <a:t/>
            </a:r>
          </a:p>
        </p:txBody>
      </p:sp>
      <p:sp>
        <p:nvSpPr>
          <p:cNvPr id="34" name="Slide Title"/>
          <p:cNvSpPr txBox="1"/>
          <p:nvPr>
            <p:ph type="title" hasCustomPrompt="1"/>
          </p:nvPr>
        </p:nvSpPr>
        <p:spPr>
          <a:xfrm>
            <a:off x="698500" y="692534"/>
            <a:ext cx="5105400" cy="4387466"/>
          </a:xfrm>
          <a:prstGeom prst="rect">
            <a:avLst/>
          </a:prstGeom>
        </p:spPr>
        <p:txBody>
          <a:bodyPr anchor="b"/>
          <a:lstStyle/>
          <a:p>
            <a:pPr/>
            <a:r>
              <a:t>Slide Title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3" name="Slide Subtitle"/>
          <p:cNvSpPr txBox="1"/>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b="1" sz="3800"/>
            </a:lvl1pPr>
          </a:lstStyle>
          <a:p>
            <a:pPr/>
            <a:r>
              <a:t>Slide Subtitle</a:t>
            </a:r>
          </a:p>
        </p:txBody>
      </p:sp>
      <p:sp>
        <p:nvSpPr>
          <p:cNvPr id="44" name="Slide Title"/>
          <p:cNvSpPr txBox="1"/>
          <p:nvPr>
            <p:ph type="title" hasCustomPrompt="1"/>
          </p:nvPr>
        </p:nvSpPr>
        <p:spPr>
          <a:prstGeom prst="rect">
            <a:avLst/>
          </a:prstGeom>
        </p:spPr>
        <p:txBody>
          <a:bodyPr/>
          <a:lstStyle/>
          <a:p>
            <a:pPr/>
            <a:r>
              <a:t>Slide 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589358"/>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wl of pappardelle pasta with parsley butter, roasted hazelnuts, and shaved parmesan cheese"/>
          <p:cNvSpPr/>
          <p:nvPr>
            <p:ph type="pic" idx="21"/>
          </p:nvPr>
        </p:nvSpPr>
        <p:spPr>
          <a:xfrm>
            <a:off x="6172200" y="596900"/>
            <a:ext cx="6448425" cy="8597900"/>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698500" y="444500"/>
            <a:ext cx="5105400" cy="1016000"/>
          </a:xfrm>
          <a:prstGeom prst="rect">
            <a:avLst/>
          </a:prstGeom>
        </p:spPr>
        <p:txBody>
          <a:bodyPr/>
          <a:lstStyle/>
          <a:p>
            <a:pPr/>
            <a:r>
              <a:t>Slide Title</a:t>
            </a:r>
          </a:p>
        </p:txBody>
      </p:sp>
      <p:sp>
        <p:nvSpPr>
          <p:cNvPr id="62" name="Slide Subtitle"/>
          <p:cNvSpPr txBox="1"/>
          <p:nvPr>
            <p:ph type="body" sz="quarter" idx="22"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b="1" sz="3800"/>
            </a:lvl1pPr>
          </a:lstStyle>
          <a:p>
            <a:pPr/>
            <a:r>
              <a:t>Slide Subtitle</a:t>
            </a:r>
          </a:p>
        </p:txBody>
      </p:sp>
      <p:sp>
        <p:nvSpPr>
          <p:cNvPr id="63" name="Body Level One…"/>
          <p:cNvSpPr txBox="1"/>
          <p:nvPr>
            <p:ph type="body" sz="half" idx="1" hasCustomPrompt="1"/>
          </p:nvPr>
        </p:nvSpPr>
        <p:spPr>
          <a:xfrm>
            <a:off x="698500" y="3480196"/>
            <a:ext cx="5105400" cy="5593161"/>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698500" y="3225800"/>
            <a:ext cx="11607800" cy="3302000"/>
          </a:xfrm>
          <a:prstGeom prst="rect">
            <a:avLst/>
          </a:prstGeom>
        </p:spPr>
        <p:txBody>
          <a:bodyPr anchor="ctr"/>
          <a:lstStyle>
            <a:lvl1pPr>
              <a:defRPr b="0" spc="-164" sz="82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b="1" sz="38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698500" y="444500"/>
            <a:ext cx="11607800" cy="1016000"/>
          </a:xfrm>
          <a:prstGeom prst="rect">
            <a:avLst/>
          </a:prstGeom>
        </p:spPr>
        <p:txBody>
          <a:bodyPr/>
          <a:lstStyle/>
          <a:p>
            <a:pPr/>
            <a:r>
              <a:t>Agenda Title</a:t>
            </a:r>
          </a:p>
        </p:txBody>
      </p:sp>
      <p:sp>
        <p:nvSpPr>
          <p:cNvPr id="89" name="Agenda Subtitle"/>
          <p:cNvSpPr txBox="1"/>
          <p:nvPr>
            <p:ph type="body" sz="quarter" idx="21" hasCustomPrompt="1"/>
          </p:nvPr>
        </p:nvSpPr>
        <p:spPr>
          <a:xfrm>
            <a:off x="698500" y="1409700"/>
            <a:ext cx="11607801" cy="671802"/>
          </a:xfrm>
          <a:prstGeom prst="rect">
            <a:avLst/>
          </a:prstGeom>
        </p:spPr>
        <p:txBody>
          <a:bodyPr/>
          <a:lstStyle>
            <a:lvl1pPr marL="0" indent="0" defTabSz="587022">
              <a:lnSpc>
                <a:spcPct val="100000"/>
              </a:lnSpc>
              <a:spcBef>
                <a:spcPts val="0"/>
              </a:spcBef>
              <a:buSzTx/>
              <a:buNone/>
              <a:defRPr b="1" sz="38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a:spcBef>
                <a:spcPts val="1300"/>
              </a:spcBef>
              <a:buSzTx/>
              <a:buNone/>
              <a:defRPr spc="-38" sz="3800"/>
            </a:lvl1pPr>
            <a:lvl2pPr marL="0" indent="457200">
              <a:spcBef>
                <a:spcPts val="1300"/>
              </a:spcBef>
              <a:buSzTx/>
              <a:buNone/>
              <a:defRPr spc="-38" sz="3800"/>
            </a:lvl2pPr>
            <a:lvl3pPr marL="0" indent="914400">
              <a:spcBef>
                <a:spcPts val="1300"/>
              </a:spcBef>
              <a:buSzTx/>
              <a:buNone/>
              <a:defRPr spc="-38" sz="3800"/>
            </a:lvl3pPr>
            <a:lvl4pPr marL="0" indent="1371600">
              <a:spcBef>
                <a:spcPts val="1300"/>
              </a:spcBef>
              <a:buSzTx/>
              <a:buNone/>
              <a:defRPr spc="-38" sz="3800"/>
            </a:lvl4pPr>
            <a:lvl5pPr marL="0" indent="1828800">
              <a:spcBef>
                <a:spcPts val="1300"/>
              </a:spcBef>
              <a:buSzTx/>
              <a:buNone/>
              <a:defRPr spc="-38" sz="38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Slide Title"/>
          <p:cNvSpPr txBox="1"/>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4" name="Slide Number"/>
          <p:cNvSpPr txBox="1"/>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b="1" baseline="0" cap="none" i="0" spc="-119" strike="noStrike" sz="6000" u="none">
          <a:solidFill>
            <a:srgbClr val="000000"/>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b="0" baseline="0" cap="none" i="0" spc="0" strike="noStrike" sz="30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2.png"/><Relationship Id="rId9"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3.png"/><Relationship Id="rId12"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3.png"/><Relationship Id="rId12" Type="http://schemas.openxmlformats.org/officeDocument/2006/relationships/image" Target="../media/image8.jpeg"/><Relationship Id="rId13" Type="http://schemas.openxmlformats.org/officeDocument/2006/relationships/image" Target="../media/image9.jpeg"/><Relationship Id="rId14" Type="http://schemas.openxmlformats.org/officeDocument/2006/relationships/image" Target="../media/image7.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3.png"/><Relationship Id="rId12" Type="http://schemas.openxmlformats.org/officeDocument/2006/relationships/image" Target="../media/image8.jpeg"/><Relationship Id="rId13" Type="http://schemas.openxmlformats.org/officeDocument/2006/relationships/image" Target="../media/image9.jpeg"/><Relationship Id="rId14" Type="http://schemas.openxmlformats.org/officeDocument/2006/relationships/image" Target="../media/image7.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jpeg"/><Relationship Id="rId4" Type="http://schemas.openxmlformats.org/officeDocument/2006/relationships/image" Target="../media/image10.jpeg"/><Relationship Id="rId5"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jpeg"/><Relationship Id="rId4" Type="http://schemas.openxmlformats.org/officeDocument/2006/relationships/image" Target="../media/image1.gif"/><Relationship Id="rId5" Type="http://schemas.openxmlformats.org/officeDocument/2006/relationships/image" Target="../media/image2.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jpeg"/><Relationship Id="rId4" Type="http://schemas.openxmlformats.org/officeDocument/2006/relationships/image" Target="../media/image3.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tif"/><Relationship Id="rId4"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tif"/><Relationship Id="rId4"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tif"/><Relationship Id="rId4" Type="http://schemas.openxmlformats.org/officeDocument/2006/relationships/image" Target="../media/image1.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tif"/><Relationship Id="rId4" Type="http://schemas.openxmlformats.org/officeDocument/2006/relationships/image" Target="../media/image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jpeg"/><Relationship Id="rId4" Type="http://schemas.openxmlformats.org/officeDocument/2006/relationships/image" Target="../media/image4.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jpeg"/><Relationship Id="rId4" Type="http://schemas.openxmlformats.org/officeDocument/2006/relationships/image" Target="../media/image1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jpeg"/><Relationship Id="rId4" Type="http://schemas.openxmlformats.org/officeDocument/2006/relationships/image" Target="../media/image12.jpeg"/><Relationship Id="rId5" Type="http://schemas.openxmlformats.org/officeDocument/2006/relationships/image" Target="../media/image5.g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6.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jpeg"/><Relationship Id="rId4" Type="http://schemas.openxmlformats.org/officeDocument/2006/relationships/image" Target="../media/image7.g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jpeg"/><Relationship Id="rId4" Type="http://schemas.openxmlformats.org/officeDocument/2006/relationships/image" Target="../media/image8.g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jpeg"/><Relationship Id="rId4" Type="http://schemas.openxmlformats.org/officeDocument/2006/relationships/image" Target="../media/image11.jpeg"/><Relationship Id="rId5" Type="http://schemas.openxmlformats.org/officeDocument/2006/relationships/image" Target="../media/image13.jpeg"/><Relationship Id="rId6" Type="http://schemas.openxmlformats.org/officeDocument/2006/relationships/hyperlink" Target="https://arxiv.org/pdf/astro-ph/9506072"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jpeg"/><Relationship Id="rId4" Type="http://schemas.openxmlformats.org/officeDocument/2006/relationships/image" Target="../media/image9.g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jpeg"/><Relationship Id="rId4" Type="http://schemas.openxmlformats.org/officeDocument/2006/relationships/image" Target="../media/image14.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jpeg"/><Relationship Id="rId4" Type="http://schemas.openxmlformats.org/officeDocument/2006/relationships/image" Target="../media/image12.png"/><Relationship Id="rId5"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jpeg"/><Relationship Id="rId4" Type="http://schemas.openxmlformats.org/officeDocument/2006/relationships/image" Target="../media/image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background.uchicago.edu/~whu/intermediate/summary.html" TargetMode="External"/><Relationship Id="rId4" Type="http://schemas.openxmlformats.org/officeDocument/2006/relationships/hyperlink" Target="https://lweb.cfa.harvard.edu/~deisenst/acousticpeak/" TargetMode="External"/><Relationship Id="rId5" Type="http://schemas.openxmlformats.org/officeDocument/2006/relationships/hyperlink" Target="https://cmb.wintherscoming.no/theory_perturbations.php" TargetMode="External"/><Relationship Id="rId6" Type="http://schemas.openxmlformats.org/officeDocument/2006/relationships/hyperlink" Target="https://arxiv.org/abs/astro-ph/9506072"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2.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jpeg"/><Relationship Id="rId4" Type="http://schemas.openxmlformats.org/officeDocument/2006/relationships/image" Target="../media/image10.g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7.g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jpeg"/><Relationship Id="rId4" Type="http://schemas.openxmlformats.org/officeDocument/2006/relationships/image" Target="../media/image11.g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12.g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13.g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jpeg"/><Relationship Id="rId4" Type="http://schemas.openxmlformats.org/officeDocument/2006/relationships/image" Target="../media/image14.g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jpeg"/><Relationship Id="rId4" Type="http://schemas.openxmlformats.org/officeDocument/2006/relationships/image" Target="../media/image14.g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eg"/><Relationship Id="rId4"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jpeg"/><Relationship Id="rId4"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jpeg"/><Relationship Id="rId5"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Planck_CMB_pillars.jpg" descr="Planck_CMB_pillars.jpg"/>
          <p:cNvPicPr>
            <a:picLocks noChangeAspect="1"/>
          </p:cNvPicPr>
          <p:nvPr/>
        </p:nvPicPr>
        <p:blipFill>
          <a:blip r:embed="rId2">
            <a:alphaModFix amt="50260"/>
            <a:extLst/>
          </a:blip>
          <a:srcRect l="16199" t="0" r="16199" b="0"/>
          <a:stretch>
            <a:fillRect/>
          </a:stretch>
        </p:blipFill>
        <p:spPr>
          <a:xfrm>
            <a:off x="-43558" y="35173"/>
            <a:ext cx="13091916" cy="9683254"/>
          </a:xfrm>
          <a:prstGeom prst="rect">
            <a:avLst/>
          </a:prstGeom>
          <a:ln w="12700">
            <a:miter lim="400000"/>
          </a:ln>
        </p:spPr>
      </p:pic>
      <p:sp>
        <p:nvSpPr>
          <p:cNvPr id="152" name="Physics of the CMB Angular Power Spectrum"/>
          <p:cNvSpPr txBox="1"/>
          <p:nvPr>
            <p:ph type="ctrTitle"/>
          </p:nvPr>
        </p:nvSpPr>
        <p:spPr>
          <a:xfrm>
            <a:off x="536013" y="1256539"/>
            <a:ext cx="11932774" cy="2468861"/>
          </a:xfrm>
          <a:prstGeom prst="rect">
            <a:avLst/>
          </a:prstGeom>
        </p:spPr>
        <p:txBody>
          <a:bodyPr anchor="ctr"/>
          <a:lstStyle>
            <a:lvl1pPr algn="ctr" defTabSz="1595215">
              <a:defRPr b="0" spc="-150" sz="7544">
                <a:latin typeface="Avenir Black"/>
                <a:ea typeface="Avenir Black"/>
                <a:cs typeface="Avenir Black"/>
                <a:sym typeface="Avenir Black"/>
              </a:defRPr>
            </a:lvl1pPr>
          </a:lstStyle>
          <a:p>
            <a:pPr/>
            <a:r>
              <a:t>Physics of the CMB Angular Power Spectrum</a:t>
            </a:r>
          </a:p>
        </p:txBody>
      </p:sp>
      <p:sp>
        <p:nvSpPr>
          <p:cNvPr id="153" name="CMB Summer School…"/>
          <p:cNvSpPr txBox="1"/>
          <p:nvPr/>
        </p:nvSpPr>
        <p:spPr>
          <a:xfrm>
            <a:off x="1882213" y="5021005"/>
            <a:ext cx="9240374" cy="2098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nSpc>
                <a:spcPct val="80000"/>
              </a:lnSpc>
              <a:defRPr spc="-79" sz="4000">
                <a:solidFill>
                  <a:srgbClr val="000000"/>
                </a:solidFill>
                <a:latin typeface="Avenir Heavy"/>
                <a:ea typeface="Avenir Heavy"/>
                <a:cs typeface="Avenir Heavy"/>
                <a:sym typeface="Avenir Heavy"/>
              </a:defRPr>
            </a:pPr>
            <a:r>
              <a:t>CMB Summer School </a:t>
            </a:r>
          </a:p>
          <a:p>
            <a:pPr>
              <a:lnSpc>
                <a:spcPct val="80000"/>
              </a:lnSpc>
              <a:defRPr spc="-79" sz="4000">
                <a:solidFill>
                  <a:srgbClr val="000000"/>
                </a:solidFill>
                <a:latin typeface="Avenir Book Oblique"/>
                <a:ea typeface="Avenir Book Oblique"/>
                <a:cs typeface="Avenir Book Oblique"/>
                <a:sym typeface="Avenir Book Oblique"/>
              </a:defRPr>
            </a:pPr>
            <a:r>
              <a:t>University of Texas at Austin</a:t>
            </a:r>
          </a:p>
          <a:p>
            <a:pPr>
              <a:lnSpc>
                <a:spcPct val="80000"/>
              </a:lnSpc>
              <a:defRPr spc="-79" sz="4000">
                <a:solidFill>
                  <a:srgbClr val="000000"/>
                </a:solidFill>
                <a:latin typeface="Avenir Medium"/>
                <a:ea typeface="Avenir Medium"/>
                <a:cs typeface="Avenir Medium"/>
                <a:sym typeface="Avenir Medium"/>
              </a:defRPr>
            </a:pPr>
            <a:r>
              <a:t>May 8, 2024</a:t>
            </a:r>
          </a:p>
        </p:txBody>
      </p:sp>
      <p:sp>
        <p:nvSpPr>
          <p:cNvPr id="154" name="Vivian Sabla…"/>
          <p:cNvSpPr txBox="1"/>
          <p:nvPr/>
        </p:nvSpPr>
        <p:spPr>
          <a:xfrm>
            <a:off x="1882213" y="8191152"/>
            <a:ext cx="9240374" cy="1120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lnSpc>
                <a:spcPct val="80000"/>
              </a:lnSpc>
              <a:defRPr spc="-59" sz="3000">
                <a:solidFill>
                  <a:srgbClr val="000000"/>
                </a:solidFill>
                <a:latin typeface="Avenir Medium"/>
                <a:ea typeface="Avenir Medium"/>
                <a:cs typeface="Avenir Medium"/>
                <a:sym typeface="Avenir Medium"/>
              </a:defRPr>
            </a:pPr>
            <a:r>
              <a:t>Vivian Sabla</a:t>
            </a:r>
          </a:p>
          <a:p>
            <a:pPr>
              <a:lnSpc>
                <a:spcPct val="80000"/>
              </a:lnSpc>
              <a:defRPr spc="-39" sz="2000">
                <a:solidFill>
                  <a:srgbClr val="000000"/>
                </a:solidFill>
                <a:latin typeface="Avenir Light"/>
                <a:ea typeface="Avenir Light"/>
                <a:cs typeface="Avenir Light"/>
                <a:sym typeface="Avenir Light"/>
              </a:defRPr>
            </a:pPr>
            <a:r>
              <a:t>(inspired by “Physics of the CMB” by Yacine Ali-Haimoud)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232" name="Primordial soup recip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Primordial soup recipe</a:t>
            </a:r>
          </a:p>
        </p:txBody>
      </p:sp>
      <p:grpSp>
        <p:nvGrpSpPr>
          <p:cNvPr id="236" name="Group"/>
          <p:cNvGrpSpPr/>
          <p:nvPr/>
        </p:nvGrpSpPr>
        <p:grpSpPr>
          <a:xfrm>
            <a:off x="872728" y="1987044"/>
            <a:ext cx="3512344" cy="2732374"/>
            <a:chOff x="-38100" y="-38100"/>
            <a:chExt cx="3512343" cy="2732373"/>
          </a:xfrm>
        </p:grpSpPr>
        <p:pic>
          <p:nvPicPr>
            <p:cNvPr id="233" name="photons.PNG" descr="photons.PNG"/>
            <p:cNvPicPr>
              <a:picLocks noChangeAspect="1"/>
            </p:cNvPicPr>
            <p:nvPr/>
          </p:nvPicPr>
          <p:blipFill>
            <a:blip r:embed="rId4">
              <a:extLst/>
            </a:blip>
            <a:stretch>
              <a:fillRect/>
            </a:stretch>
          </p:blipFill>
          <p:spPr>
            <a:xfrm>
              <a:off x="209902" y="374356"/>
              <a:ext cx="3016339" cy="2183568"/>
            </a:xfrm>
            <a:prstGeom prst="rect">
              <a:avLst/>
            </a:prstGeom>
            <a:ln w="12700" cap="flat">
              <a:noFill/>
              <a:miter lim="400000"/>
            </a:ln>
            <a:effectLst/>
          </p:spPr>
        </p:pic>
        <p:pic>
          <p:nvPicPr>
            <p:cNvPr id="234" name="Oval Oval" descr="Oval Oval"/>
            <p:cNvPicPr>
              <a:picLocks noChangeAspect="0"/>
            </p:cNvPicPr>
            <p:nvPr/>
          </p:nvPicPr>
          <p:blipFill>
            <a:blip r:embed="rId5">
              <a:extLst/>
            </a:blip>
            <a:stretch>
              <a:fillRect/>
            </a:stretch>
          </p:blipFill>
          <p:spPr>
            <a:xfrm>
              <a:off x="-38101" y="-38101"/>
              <a:ext cx="3512345" cy="2732375"/>
            </a:xfrm>
            <a:prstGeom prst="rect">
              <a:avLst/>
            </a:prstGeom>
            <a:effectLst/>
          </p:spPr>
        </p:pic>
      </p:grpSp>
      <p:grpSp>
        <p:nvGrpSpPr>
          <p:cNvPr id="242" name="Group"/>
          <p:cNvGrpSpPr/>
          <p:nvPr/>
        </p:nvGrpSpPr>
        <p:grpSpPr>
          <a:xfrm>
            <a:off x="8619728" y="1987044"/>
            <a:ext cx="3512344" cy="2732374"/>
            <a:chOff x="-38100" y="0"/>
            <a:chExt cx="3512343" cy="2732373"/>
          </a:xfrm>
        </p:grpSpPr>
        <p:pic>
          <p:nvPicPr>
            <p:cNvPr id="237" name="baryons.PNG" descr="baryons.PNG"/>
            <p:cNvPicPr>
              <a:picLocks noChangeAspect="1"/>
            </p:cNvPicPr>
            <p:nvPr/>
          </p:nvPicPr>
          <p:blipFill>
            <a:blip r:embed="rId6">
              <a:extLst/>
            </a:blip>
            <a:stretch>
              <a:fillRect/>
            </a:stretch>
          </p:blipFill>
          <p:spPr>
            <a:xfrm>
              <a:off x="209902" y="0"/>
              <a:ext cx="3016339" cy="2732374"/>
            </a:xfrm>
            <a:prstGeom prst="rect">
              <a:avLst/>
            </a:prstGeom>
            <a:ln w="12700" cap="flat">
              <a:noFill/>
              <a:miter lim="400000"/>
            </a:ln>
            <a:effectLst/>
          </p:spPr>
        </p:pic>
        <p:pic>
          <p:nvPicPr>
            <p:cNvPr id="238" name="Oval Oval" descr="Oval Oval"/>
            <p:cNvPicPr>
              <a:picLocks noChangeAspect="0"/>
            </p:cNvPicPr>
            <p:nvPr/>
          </p:nvPicPr>
          <p:blipFill>
            <a:blip r:embed="rId7">
              <a:extLst/>
            </a:blip>
            <a:stretch>
              <a:fillRect/>
            </a:stretch>
          </p:blipFill>
          <p:spPr>
            <a:xfrm>
              <a:off x="-38101" y="-1"/>
              <a:ext cx="3512345" cy="2732375"/>
            </a:xfrm>
            <a:prstGeom prst="rect">
              <a:avLst/>
            </a:prstGeom>
            <a:effectLst/>
          </p:spPr>
        </p:pic>
        <p:sp>
          <p:nvSpPr>
            <p:cNvPr id="240" name="e-"/>
            <p:cNvSpPr txBox="1"/>
            <p:nvPr/>
          </p:nvSpPr>
          <p:spPr>
            <a:xfrm>
              <a:off x="752691" y="468925"/>
              <a:ext cx="36279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FF0000"/>
                  </a:solidFill>
                  <a:latin typeface="Avenir Medium"/>
                  <a:ea typeface="Avenir Medium"/>
                  <a:cs typeface="Avenir Medium"/>
                  <a:sym typeface="Avenir Medium"/>
                </a:defRPr>
              </a:lvl1pPr>
            </a:lstStyle>
            <a:p>
              <a:pPr/>
              <a:r>
                <a:t>e-</a:t>
              </a:r>
            </a:p>
          </p:txBody>
        </p:sp>
        <p:sp>
          <p:nvSpPr>
            <p:cNvPr id="241" name="p+"/>
            <p:cNvSpPr txBox="1"/>
            <p:nvPr/>
          </p:nvSpPr>
          <p:spPr>
            <a:xfrm>
              <a:off x="270091" y="1381734"/>
              <a:ext cx="460478"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0000FF"/>
                  </a:solidFill>
                  <a:latin typeface="Avenir Medium"/>
                  <a:ea typeface="Avenir Medium"/>
                  <a:cs typeface="Avenir Medium"/>
                  <a:sym typeface="Avenir Medium"/>
                </a:defRPr>
              </a:lvl1pPr>
            </a:lstStyle>
            <a:p>
              <a:pPr/>
              <a:r>
                <a:t>p+</a:t>
              </a:r>
            </a:p>
          </p:txBody>
        </p:sp>
      </p:grpSp>
      <p:sp>
        <p:nvSpPr>
          <p:cNvPr id="243" name="photons (CMB)"/>
          <p:cNvSpPr txBox="1"/>
          <p:nvPr/>
        </p:nvSpPr>
        <p:spPr>
          <a:xfrm>
            <a:off x="812031"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F59A23"/>
                </a:solidFill>
                <a:latin typeface="Avenir Medium"/>
                <a:ea typeface="Avenir Medium"/>
                <a:cs typeface="Avenir Medium"/>
                <a:sym typeface="Avenir Medium"/>
              </a:defRPr>
            </a:lvl1pPr>
          </a:lstStyle>
          <a:p>
            <a:pPr/>
            <a:r>
              <a:t>photons (CMB)</a:t>
            </a:r>
          </a:p>
        </p:txBody>
      </p:sp>
      <p:sp>
        <p:nvSpPr>
          <p:cNvPr id="244" name="baryons"/>
          <p:cNvSpPr txBox="1"/>
          <p:nvPr/>
        </p:nvSpPr>
        <p:spPr>
          <a:xfrm>
            <a:off x="8607028"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FF"/>
                </a:solidFill>
                <a:latin typeface="Avenir Medium"/>
                <a:ea typeface="Avenir Medium"/>
                <a:cs typeface="Avenir Medium"/>
                <a:sym typeface="Avenir Medium"/>
              </a:defRPr>
            </a:lvl1pPr>
          </a:lstStyle>
          <a:p>
            <a:pPr/>
            <a:r>
              <a:t>baryons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249" name="Primordial soup recip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Primordial soup recipe</a:t>
            </a:r>
          </a:p>
        </p:txBody>
      </p:sp>
      <p:grpSp>
        <p:nvGrpSpPr>
          <p:cNvPr id="253" name="Group"/>
          <p:cNvGrpSpPr/>
          <p:nvPr/>
        </p:nvGrpSpPr>
        <p:grpSpPr>
          <a:xfrm>
            <a:off x="872728" y="6007666"/>
            <a:ext cx="3512344" cy="2732375"/>
            <a:chOff x="-38100" y="-38100"/>
            <a:chExt cx="3512343" cy="2732373"/>
          </a:xfrm>
        </p:grpSpPr>
        <p:pic>
          <p:nvPicPr>
            <p:cNvPr id="250" name="neutrinos.PNG" descr="neutrinos.PNG"/>
            <p:cNvPicPr>
              <a:picLocks noChangeAspect="1"/>
            </p:cNvPicPr>
            <p:nvPr/>
          </p:nvPicPr>
          <p:blipFill>
            <a:blip r:embed="rId4">
              <a:extLst/>
            </a:blip>
            <a:stretch>
              <a:fillRect/>
            </a:stretch>
          </p:blipFill>
          <p:spPr>
            <a:xfrm>
              <a:off x="339421" y="170144"/>
              <a:ext cx="2991645" cy="2315885"/>
            </a:xfrm>
            <a:prstGeom prst="rect">
              <a:avLst/>
            </a:prstGeom>
            <a:ln w="12700" cap="flat">
              <a:noFill/>
              <a:miter lim="400000"/>
            </a:ln>
            <a:effectLst/>
          </p:spPr>
        </p:pic>
        <p:pic>
          <p:nvPicPr>
            <p:cNvPr id="251" name="Oval Oval" descr="Oval Oval"/>
            <p:cNvPicPr>
              <a:picLocks noChangeAspect="0"/>
            </p:cNvPicPr>
            <p:nvPr/>
          </p:nvPicPr>
          <p:blipFill>
            <a:blip r:embed="rId5">
              <a:extLst/>
            </a:blip>
            <a:stretch>
              <a:fillRect/>
            </a:stretch>
          </p:blipFill>
          <p:spPr>
            <a:xfrm>
              <a:off x="-38101" y="-38101"/>
              <a:ext cx="3512345" cy="2732375"/>
            </a:xfrm>
            <a:prstGeom prst="rect">
              <a:avLst/>
            </a:prstGeom>
            <a:effectLst/>
          </p:spPr>
        </p:pic>
      </p:grpSp>
      <p:grpSp>
        <p:nvGrpSpPr>
          <p:cNvPr id="257" name="Group"/>
          <p:cNvGrpSpPr/>
          <p:nvPr/>
        </p:nvGrpSpPr>
        <p:grpSpPr>
          <a:xfrm>
            <a:off x="872728" y="1987044"/>
            <a:ext cx="3512344" cy="2732374"/>
            <a:chOff x="-38100" y="-38100"/>
            <a:chExt cx="3512343" cy="2732373"/>
          </a:xfrm>
        </p:grpSpPr>
        <p:pic>
          <p:nvPicPr>
            <p:cNvPr id="254" name="photons.PNG" descr="photons.PNG"/>
            <p:cNvPicPr>
              <a:picLocks noChangeAspect="1"/>
            </p:cNvPicPr>
            <p:nvPr/>
          </p:nvPicPr>
          <p:blipFill>
            <a:blip r:embed="rId6">
              <a:extLst/>
            </a:blip>
            <a:stretch>
              <a:fillRect/>
            </a:stretch>
          </p:blipFill>
          <p:spPr>
            <a:xfrm>
              <a:off x="209902" y="374356"/>
              <a:ext cx="3016339" cy="2183568"/>
            </a:xfrm>
            <a:prstGeom prst="rect">
              <a:avLst/>
            </a:prstGeom>
            <a:ln w="12700" cap="flat">
              <a:noFill/>
              <a:miter lim="400000"/>
            </a:ln>
            <a:effectLst/>
          </p:spPr>
        </p:pic>
        <p:pic>
          <p:nvPicPr>
            <p:cNvPr id="255" name="Oval Oval" descr="Oval Oval"/>
            <p:cNvPicPr>
              <a:picLocks noChangeAspect="0"/>
            </p:cNvPicPr>
            <p:nvPr/>
          </p:nvPicPr>
          <p:blipFill>
            <a:blip r:embed="rId7">
              <a:extLst/>
            </a:blip>
            <a:stretch>
              <a:fillRect/>
            </a:stretch>
          </p:blipFill>
          <p:spPr>
            <a:xfrm>
              <a:off x="-38101" y="-38101"/>
              <a:ext cx="3512345" cy="2732375"/>
            </a:xfrm>
            <a:prstGeom prst="rect">
              <a:avLst/>
            </a:prstGeom>
            <a:effectLst/>
          </p:spPr>
        </p:pic>
      </p:grpSp>
      <p:grpSp>
        <p:nvGrpSpPr>
          <p:cNvPr id="263" name="Group"/>
          <p:cNvGrpSpPr/>
          <p:nvPr/>
        </p:nvGrpSpPr>
        <p:grpSpPr>
          <a:xfrm>
            <a:off x="8619728" y="1987044"/>
            <a:ext cx="3512344" cy="2732374"/>
            <a:chOff x="-38100" y="0"/>
            <a:chExt cx="3512343" cy="2732373"/>
          </a:xfrm>
        </p:grpSpPr>
        <p:pic>
          <p:nvPicPr>
            <p:cNvPr id="258" name="baryons.PNG" descr="baryons.PNG"/>
            <p:cNvPicPr>
              <a:picLocks noChangeAspect="1"/>
            </p:cNvPicPr>
            <p:nvPr/>
          </p:nvPicPr>
          <p:blipFill>
            <a:blip r:embed="rId8">
              <a:extLst/>
            </a:blip>
            <a:stretch>
              <a:fillRect/>
            </a:stretch>
          </p:blipFill>
          <p:spPr>
            <a:xfrm>
              <a:off x="209902" y="0"/>
              <a:ext cx="3016339" cy="2732374"/>
            </a:xfrm>
            <a:prstGeom prst="rect">
              <a:avLst/>
            </a:prstGeom>
            <a:ln w="12700" cap="flat">
              <a:noFill/>
              <a:miter lim="400000"/>
            </a:ln>
            <a:effectLst/>
          </p:spPr>
        </p:pic>
        <p:pic>
          <p:nvPicPr>
            <p:cNvPr id="259" name="Oval Oval" descr="Oval Oval"/>
            <p:cNvPicPr>
              <a:picLocks noChangeAspect="0"/>
            </p:cNvPicPr>
            <p:nvPr/>
          </p:nvPicPr>
          <p:blipFill>
            <a:blip r:embed="rId9">
              <a:extLst/>
            </a:blip>
            <a:stretch>
              <a:fillRect/>
            </a:stretch>
          </p:blipFill>
          <p:spPr>
            <a:xfrm>
              <a:off x="-38101" y="-1"/>
              <a:ext cx="3512345" cy="2732375"/>
            </a:xfrm>
            <a:prstGeom prst="rect">
              <a:avLst/>
            </a:prstGeom>
            <a:effectLst/>
          </p:spPr>
        </p:pic>
        <p:sp>
          <p:nvSpPr>
            <p:cNvPr id="261" name="e-"/>
            <p:cNvSpPr txBox="1"/>
            <p:nvPr/>
          </p:nvSpPr>
          <p:spPr>
            <a:xfrm>
              <a:off x="752691" y="468925"/>
              <a:ext cx="36279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FF0000"/>
                  </a:solidFill>
                  <a:latin typeface="Avenir Medium"/>
                  <a:ea typeface="Avenir Medium"/>
                  <a:cs typeface="Avenir Medium"/>
                  <a:sym typeface="Avenir Medium"/>
                </a:defRPr>
              </a:lvl1pPr>
            </a:lstStyle>
            <a:p>
              <a:pPr/>
              <a:r>
                <a:t>e-</a:t>
              </a:r>
            </a:p>
          </p:txBody>
        </p:sp>
        <p:sp>
          <p:nvSpPr>
            <p:cNvPr id="262" name="p+"/>
            <p:cNvSpPr txBox="1"/>
            <p:nvPr/>
          </p:nvSpPr>
          <p:spPr>
            <a:xfrm>
              <a:off x="270091" y="1381734"/>
              <a:ext cx="460478"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0000FF"/>
                  </a:solidFill>
                  <a:latin typeface="Avenir Medium"/>
                  <a:ea typeface="Avenir Medium"/>
                  <a:cs typeface="Avenir Medium"/>
                  <a:sym typeface="Avenir Medium"/>
                </a:defRPr>
              </a:lvl1pPr>
            </a:lstStyle>
            <a:p>
              <a:pPr/>
              <a:r>
                <a:t>p+</a:t>
              </a:r>
            </a:p>
          </p:txBody>
        </p:sp>
      </p:grpSp>
      <p:sp>
        <p:nvSpPr>
          <p:cNvPr id="264" name="neutrinos…"/>
          <p:cNvSpPr txBox="1"/>
          <p:nvPr/>
        </p:nvSpPr>
        <p:spPr>
          <a:xfrm>
            <a:off x="812031" y="8870660"/>
            <a:ext cx="3633738"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7EC636"/>
                </a:solidFill>
                <a:latin typeface="Avenir Medium"/>
                <a:ea typeface="Avenir Medium"/>
                <a:cs typeface="Avenir Medium"/>
                <a:sym typeface="Avenir Medium"/>
              </a:defRPr>
            </a:pPr>
            <a:r>
              <a:t>neutrinos</a:t>
            </a:r>
          </a:p>
          <a:p>
            <a:pPr>
              <a:defRPr sz="2000">
                <a:solidFill>
                  <a:srgbClr val="7EC636"/>
                </a:solidFill>
                <a:latin typeface="Avenir Light"/>
                <a:ea typeface="Avenir Light"/>
                <a:cs typeface="Avenir Light"/>
                <a:sym typeface="Avenir Light"/>
              </a:defRPr>
            </a:pPr>
            <a:r>
              <a:t>(collisionless, “hot”/relativistic)</a:t>
            </a:r>
          </a:p>
        </p:txBody>
      </p:sp>
      <p:sp>
        <p:nvSpPr>
          <p:cNvPr id="265" name="photons (CMB)"/>
          <p:cNvSpPr txBox="1"/>
          <p:nvPr/>
        </p:nvSpPr>
        <p:spPr>
          <a:xfrm>
            <a:off x="812031"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F59A23"/>
                </a:solidFill>
                <a:latin typeface="Avenir Medium"/>
                <a:ea typeface="Avenir Medium"/>
                <a:cs typeface="Avenir Medium"/>
                <a:sym typeface="Avenir Medium"/>
              </a:defRPr>
            </a:lvl1pPr>
          </a:lstStyle>
          <a:p>
            <a:pPr/>
            <a:r>
              <a:t>photons (CMB)</a:t>
            </a:r>
          </a:p>
        </p:txBody>
      </p:sp>
      <p:sp>
        <p:nvSpPr>
          <p:cNvPr id="266" name="baryons"/>
          <p:cNvSpPr txBox="1"/>
          <p:nvPr/>
        </p:nvSpPr>
        <p:spPr>
          <a:xfrm>
            <a:off x="8607028"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FF"/>
                </a:solidFill>
                <a:latin typeface="Avenir Medium"/>
                <a:ea typeface="Avenir Medium"/>
                <a:cs typeface="Avenir Medium"/>
                <a:sym typeface="Avenir Medium"/>
              </a:defRPr>
            </a:lvl1pPr>
          </a:lstStyle>
          <a:p>
            <a:pPr/>
            <a:r>
              <a:t>baryons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271" name="Primordial soup recip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Primordial soup recipe</a:t>
            </a:r>
          </a:p>
        </p:txBody>
      </p:sp>
      <p:grpSp>
        <p:nvGrpSpPr>
          <p:cNvPr id="275" name="Group"/>
          <p:cNvGrpSpPr/>
          <p:nvPr/>
        </p:nvGrpSpPr>
        <p:grpSpPr>
          <a:xfrm>
            <a:off x="8619728" y="6007666"/>
            <a:ext cx="3512344" cy="2732375"/>
            <a:chOff x="-38100" y="-38100"/>
            <a:chExt cx="3512343" cy="2732373"/>
          </a:xfrm>
        </p:grpSpPr>
        <p:pic>
          <p:nvPicPr>
            <p:cNvPr id="272" name="dark_matter.PNG" descr="dark_matter.PNG"/>
            <p:cNvPicPr>
              <a:picLocks noChangeAspect="1"/>
            </p:cNvPicPr>
            <p:nvPr/>
          </p:nvPicPr>
          <p:blipFill>
            <a:blip r:embed="rId4">
              <a:extLst/>
            </a:blip>
            <a:srcRect l="0" t="0" r="9315" b="0"/>
            <a:stretch>
              <a:fillRect/>
            </a:stretch>
          </p:blipFill>
          <p:spPr>
            <a:xfrm>
              <a:off x="209445" y="94282"/>
              <a:ext cx="2991742" cy="2228546"/>
            </a:xfrm>
            <a:prstGeom prst="rect">
              <a:avLst/>
            </a:prstGeom>
            <a:ln w="12700" cap="flat">
              <a:noFill/>
              <a:miter lim="400000"/>
            </a:ln>
            <a:effectLst/>
          </p:spPr>
        </p:pic>
        <p:pic>
          <p:nvPicPr>
            <p:cNvPr id="273" name="Oval Oval" descr="Oval Oval"/>
            <p:cNvPicPr>
              <a:picLocks noChangeAspect="0"/>
            </p:cNvPicPr>
            <p:nvPr/>
          </p:nvPicPr>
          <p:blipFill>
            <a:blip r:embed="rId5">
              <a:extLst/>
            </a:blip>
            <a:stretch>
              <a:fillRect/>
            </a:stretch>
          </p:blipFill>
          <p:spPr>
            <a:xfrm>
              <a:off x="-38101" y="-38101"/>
              <a:ext cx="3512345" cy="2732375"/>
            </a:xfrm>
            <a:prstGeom prst="rect">
              <a:avLst/>
            </a:prstGeom>
            <a:effectLst/>
          </p:spPr>
        </p:pic>
      </p:grpSp>
      <p:grpSp>
        <p:nvGrpSpPr>
          <p:cNvPr id="279" name="Group"/>
          <p:cNvGrpSpPr/>
          <p:nvPr/>
        </p:nvGrpSpPr>
        <p:grpSpPr>
          <a:xfrm>
            <a:off x="872728" y="6007666"/>
            <a:ext cx="3512344" cy="2732375"/>
            <a:chOff x="-38100" y="-38100"/>
            <a:chExt cx="3512343" cy="2732373"/>
          </a:xfrm>
        </p:grpSpPr>
        <p:pic>
          <p:nvPicPr>
            <p:cNvPr id="276" name="neutrinos.PNG" descr="neutrinos.PNG"/>
            <p:cNvPicPr>
              <a:picLocks noChangeAspect="1"/>
            </p:cNvPicPr>
            <p:nvPr/>
          </p:nvPicPr>
          <p:blipFill>
            <a:blip r:embed="rId6">
              <a:extLst/>
            </a:blip>
            <a:stretch>
              <a:fillRect/>
            </a:stretch>
          </p:blipFill>
          <p:spPr>
            <a:xfrm>
              <a:off x="339421" y="170144"/>
              <a:ext cx="2991645" cy="2315885"/>
            </a:xfrm>
            <a:prstGeom prst="rect">
              <a:avLst/>
            </a:prstGeom>
            <a:ln w="12700" cap="flat">
              <a:noFill/>
              <a:miter lim="400000"/>
            </a:ln>
            <a:effectLst/>
          </p:spPr>
        </p:pic>
        <p:pic>
          <p:nvPicPr>
            <p:cNvPr id="277" name="Oval Oval" descr="Oval Oval"/>
            <p:cNvPicPr>
              <a:picLocks noChangeAspect="0"/>
            </p:cNvPicPr>
            <p:nvPr/>
          </p:nvPicPr>
          <p:blipFill>
            <a:blip r:embed="rId7">
              <a:extLst/>
            </a:blip>
            <a:stretch>
              <a:fillRect/>
            </a:stretch>
          </p:blipFill>
          <p:spPr>
            <a:xfrm>
              <a:off x="-38101" y="-38101"/>
              <a:ext cx="3512345" cy="2732375"/>
            </a:xfrm>
            <a:prstGeom prst="rect">
              <a:avLst/>
            </a:prstGeom>
            <a:effectLst/>
          </p:spPr>
        </p:pic>
      </p:grpSp>
      <p:grpSp>
        <p:nvGrpSpPr>
          <p:cNvPr id="283" name="Group"/>
          <p:cNvGrpSpPr/>
          <p:nvPr/>
        </p:nvGrpSpPr>
        <p:grpSpPr>
          <a:xfrm>
            <a:off x="872728" y="1987044"/>
            <a:ext cx="3512344" cy="2732374"/>
            <a:chOff x="-38100" y="-38100"/>
            <a:chExt cx="3512343" cy="2732373"/>
          </a:xfrm>
        </p:grpSpPr>
        <p:pic>
          <p:nvPicPr>
            <p:cNvPr id="280" name="photons.PNG" descr="photons.PNG"/>
            <p:cNvPicPr>
              <a:picLocks noChangeAspect="1"/>
            </p:cNvPicPr>
            <p:nvPr/>
          </p:nvPicPr>
          <p:blipFill>
            <a:blip r:embed="rId8">
              <a:extLst/>
            </a:blip>
            <a:stretch>
              <a:fillRect/>
            </a:stretch>
          </p:blipFill>
          <p:spPr>
            <a:xfrm>
              <a:off x="209902" y="374356"/>
              <a:ext cx="3016339" cy="2183568"/>
            </a:xfrm>
            <a:prstGeom prst="rect">
              <a:avLst/>
            </a:prstGeom>
            <a:ln w="12700" cap="flat">
              <a:noFill/>
              <a:miter lim="400000"/>
            </a:ln>
            <a:effectLst/>
          </p:spPr>
        </p:pic>
        <p:pic>
          <p:nvPicPr>
            <p:cNvPr id="281" name="Oval Oval" descr="Oval Oval"/>
            <p:cNvPicPr>
              <a:picLocks noChangeAspect="0"/>
            </p:cNvPicPr>
            <p:nvPr/>
          </p:nvPicPr>
          <p:blipFill>
            <a:blip r:embed="rId9">
              <a:extLst/>
            </a:blip>
            <a:stretch>
              <a:fillRect/>
            </a:stretch>
          </p:blipFill>
          <p:spPr>
            <a:xfrm>
              <a:off x="-38101" y="-38101"/>
              <a:ext cx="3512345" cy="2732375"/>
            </a:xfrm>
            <a:prstGeom prst="rect">
              <a:avLst/>
            </a:prstGeom>
            <a:effectLst/>
          </p:spPr>
        </p:pic>
      </p:grpSp>
      <p:grpSp>
        <p:nvGrpSpPr>
          <p:cNvPr id="289" name="Group"/>
          <p:cNvGrpSpPr/>
          <p:nvPr/>
        </p:nvGrpSpPr>
        <p:grpSpPr>
          <a:xfrm>
            <a:off x="8619728" y="1987044"/>
            <a:ext cx="3512344" cy="2732374"/>
            <a:chOff x="-38100" y="0"/>
            <a:chExt cx="3512343" cy="2732373"/>
          </a:xfrm>
        </p:grpSpPr>
        <p:pic>
          <p:nvPicPr>
            <p:cNvPr id="284" name="baryons.PNG" descr="baryons.PNG"/>
            <p:cNvPicPr>
              <a:picLocks noChangeAspect="1"/>
            </p:cNvPicPr>
            <p:nvPr/>
          </p:nvPicPr>
          <p:blipFill>
            <a:blip r:embed="rId10">
              <a:extLst/>
            </a:blip>
            <a:stretch>
              <a:fillRect/>
            </a:stretch>
          </p:blipFill>
          <p:spPr>
            <a:xfrm>
              <a:off x="209902" y="0"/>
              <a:ext cx="3016339" cy="2732374"/>
            </a:xfrm>
            <a:prstGeom prst="rect">
              <a:avLst/>
            </a:prstGeom>
            <a:ln w="12700" cap="flat">
              <a:noFill/>
              <a:miter lim="400000"/>
            </a:ln>
            <a:effectLst/>
          </p:spPr>
        </p:pic>
        <p:pic>
          <p:nvPicPr>
            <p:cNvPr id="285" name="Oval Oval" descr="Oval Oval"/>
            <p:cNvPicPr>
              <a:picLocks noChangeAspect="0"/>
            </p:cNvPicPr>
            <p:nvPr/>
          </p:nvPicPr>
          <p:blipFill>
            <a:blip r:embed="rId11">
              <a:extLst/>
            </a:blip>
            <a:stretch>
              <a:fillRect/>
            </a:stretch>
          </p:blipFill>
          <p:spPr>
            <a:xfrm>
              <a:off x="-38101" y="-1"/>
              <a:ext cx="3512345" cy="2732375"/>
            </a:xfrm>
            <a:prstGeom prst="rect">
              <a:avLst/>
            </a:prstGeom>
            <a:effectLst/>
          </p:spPr>
        </p:pic>
        <p:sp>
          <p:nvSpPr>
            <p:cNvPr id="287" name="e-"/>
            <p:cNvSpPr txBox="1"/>
            <p:nvPr/>
          </p:nvSpPr>
          <p:spPr>
            <a:xfrm>
              <a:off x="752691" y="468925"/>
              <a:ext cx="36279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FF0000"/>
                  </a:solidFill>
                  <a:latin typeface="Avenir Medium"/>
                  <a:ea typeface="Avenir Medium"/>
                  <a:cs typeface="Avenir Medium"/>
                  <a:sym typeface="Avenir Medium"/>
                </a:defRPr>
              </a:lvl1pPr>
            </a:lstStyle>
            <a:p>
              <a:pPr/>
              <a:r>
                <a:t>e-</a:t>
              </a:r>
            </a:p>
          </p:txBody>
        </p:sp>
        <p:sp>
          <p:nvSpPr>
            <p:cNvPr id="288" name="p+"/>
            <p:cNvSpPr txBox="1"/>
            <p:nvPr/>
          </p:nvSpPr>
          <p:spPr>
            <a:xfrm>
              <a:off x="270091" y="1381734"/>
              <a:ext cx="460478"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0000FF"/>
                  </a:solidFill>
                  <a:latin typeface="Avenir Medium"/>
                  <a:ea typeface="Avenir Medium"/>
                  <a:cs typeface="Avenir Medium"/>
                  <a:sym typeface="Avenir Medium"/>
                </a:defRPr>
              </a:lvl1pPr>
            </a:lstStyle>
            <a:p>
              <a:pPr/>
              <a:r>
                <a:t>p+</a:t>
              </a:r>
            </a:p>
          </p:txBody>
        </p:sp>
      </p:grpSp>
      <p:sp>
        <p:nvSpPr>
          <p:cNvPr id="290" name="cold dark matter…"/>
          <p:cNvSpPr txBox="1"/>
          <p:nvPr/>
        </p:nvSpPr>
        <p:spPr>
          <a:xfrm>
            <a:off x="8657828" y="8870660"/>
            <a:ext cx="3436144"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000000"/>
                </a:solidFill>
                <a:latin typeface="Avenir Medium"/>
                <a:ea typeface="Avenir Medium"/>
                <a:cs typeface="Avenir Medium"/>
                <a:sym typeface="Avenir Medium"/>
              </a:defRPr>
            </a:pPr>
            <a:r>
              <a:t>cold dark matter</a:t>
            </a:r>
          </a:p>
          <a:p>
            <a:pPr>
              <a:defRPr sz="2000">
                <a:solidFill>
                  <a:srgbClr val="000000"/>
                </a:solidFill>
                <a:latin typeface="Avenir Light"/>
                <a:ea typeface="Avenir Light"/>
                <a:cs typeface="Avenir Light"/>
                <a:sym typeface="Avenir Light"/>
              </a:defRPr>
            </a:pPr>
            <a:r>
              <a:t>(pressureless, collisionless)</a:t>
            </a:r>
          </a:p>
        </p:txBody>
      </p:sp>
      <p:sp>
        <p:nvSpPr>
          <p:cNvPr id="291" name="neutrinos…"/>
          <p:cNvSpPr txBox="1"/>
          <p:nvPr/>
        </p:nvSpPr>
        <p:spPr>
          <a:xfrm>
            <a:off x="812031" y="8870660"/>
            <a:ext cx="3633738"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7EC636"/>
                </a:solidFill>
                <a:latin typeface="Avenir Medium"/>
                <a:ea typeface="Avenir Medium"/>
                <a:cs typeface="Avenir Medium"/>
                <a:sym typeface="Avenir Medium"/>
              </a:defRPr>
            </a:pPr>
            <a:r>
              <a:t>neutrinos</a:t>
            </a:r>
          </a:p>
          <a:p>
            <a:pPr>
              <a:defRPr sz="2000">
                <a:solidFill>
                  <a:srgbClr val="7EC636"/>
                </a:solidFill>
                <a:latin typeface="Avenir Light"/>
                <a:ea typeface="Avenir Light"/>
                <a:cs typeface="Avenir Light"/>
                <a:sym typeface="Avenir Light"/>
              </a:defRPr>
            </a:pPr>
            <a:r>
              <a:t>(collisionless, “hot”/relativistic)</a:t>
            </a:r>
          </a:p>
        </p:txBody>
      </p:sp>
      <p:sp>
        <p:nvSpPr>
          <p:cNvPr id="292" name="photons (CMB)"/>
          <p:cNvSpPr txBox="1"/>
          <p:nvPr/>
        </p:nvSpPr>
        <p:spPr>
          <a:xfrm>
            <a:off x="812031"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F59A23"/>
                </a:solidFill>
                <a:latin typeface="Avenir Medium"/>
                <a:ea typeface="Avenir Medium"/>
                <a:cs typeface="Avenir Medium"/>
                <a:sym typeface="Avenir Medium"/>
              </a:defRPr>
            </a:lvl1pPr>
          </a:lstStyle>
          <a:p>
            <a:pPr/>
            <a:r>
              <a:t>photons (CMB)</a:t>
            </a:r>
          </a:p>
        </p:txBody>
      </p:sp>
      <p:sp>
        <p:nvSpPr>
          <p:cNvPr id="293" name="baryons"/>
          <p:cNvSpPr txBox="1"/>
          <p:nvPr/>
        </p:nvSpPr>
        <p:spPr>
          <a:xfrm>
            <a:off x="8607028"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FF"/>
                </a:solidFill>
                <a:latin typeface="Avenir Medium"/>
                <a:ea typeface="Avenir Medium"/>
                <a:cs typeface="Avenir Medium"/>
                <a:sym typeface="Avenir Medium"/>
              </a:defRPr>
            </a:lvl1pPr>
          </a:lstStyle>
          <a:p>
            <a:pPr/>
            <a:r>
              <a:t>baryons</a:t>
            </a:r>
          </a:p>
        </p:txBody>
      </p:sp>
      <p:pic>
        <p:nvPicPr>
          <p:cNvPr id="294" name="IMG_2CE3B528AFF6-1.jpeg" descr="IMG_2CE3B528AFF6-1.jpeg"/>
          <p:cNvPicPr>
            <a:picLocks noChangeAspect="1"/>
          </p:cNvPicPr>
          <p:nvPr/>
        </p:nvPicPr>
        <p:blipFill>
          <a:blip r:embed="rId12">
            <a:extLst/>
          </a:blip>
          <a:srcRect l="17667" t="29637" r="41949" b="35384"/>
          <a:stretch>
            <a:fillRect/>
          </a:stretch>
        </p:blipFill>
        <p:spPr>
          <a:xfrm>
            <a:off x="6093618" y="7976799"/>
            <a:ext cx="893690" cy="787269"/>
          </a:xfrm>
          <a:prstGeom prst="rect">
            <a:avLst/>
          </a:prstGeom>
          <a:ln w="12700">
            <a:miter lim="400000"/>
          </a:ln>
        </p:spPr>
      </p:pic>
      <p:sp>
        <p:nvSpPr>
          <p:cNvPr id="295" name="cosmological constant…"/>
          <p:cNvSpPr txBox="1"/>
          <p:nvPr/>
        </p:nvSpPr>
        <p:spPr>
          <a:xfrm>
            <a:off x="4833726" y="8843308"/>
            <a:ext cx="3436145"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000000"/>
                </a:solidFill>
                <a:latin typeface="Avenir Medium"/>
                <a:ea typeface="Avenir Medium"/>
                <a:cs typeface="Avenir Medium"/>
                <a:sym typeface="Avenir Medium"/>
              </a:defRPr>
            </a:pPr>
            <a:r>
              <a:t>cosmological constant</a:t>
            </a:r>
          </a:p>
          <a:p>
            <a:pPr>
              <a:defRPr sz="2000">
                <a:solidFill>
                  <a:srgbClr val="000000"/>
                </a:solidFill>
                <a:latin typeface="Avenir Light"/>
                <a:ea typeface="Avenir Light"/>
                <a:cs typeface="Avenir Light"/>
                <a:sym typeface="Avenir Light"/>
              </a:defRPr>
            </a:pPr>
            <a:r>
              <a:t>(“negative pressure”)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9"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300" name="Primordial soup recip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Primordial soup recipe</a:t>
            </a:r>
          </a:p>
        </p:txBody>
      </p:sp>
      <p:grpSp>
        <p:nvGrpSpPr>
          <p:cNvPr id="304" name="Group"/>
          <p:cNvGrpSpPr/>
          <p:nvPr/>
        </p:nvGrpSpPr>
        <p:grpSpPr>
          <a:xfrm>
            <a:off x="8619728" y="6007666"/>
            <a:ext cx="3512344" cy="2732375"/>
            <a:chOff x="-38100" y="-38100"/>
            <a:chExt cx="3512343" cy="2732373"/>
          </a:xfrm>
        </p:grpSpPr>
        <p:pic>
          <p:nvPicPr>
            <p:cNvPr id="301" name="dark_matter.PNG" descr="dark_matter.PNG"/>
            <p:cNvPicPr>
              <a:picLocks noChangeAspect="1"/>
            </p:cNvPicPr>
            <p:nvPr/>
          </p:nvPicPr>
          <p:blipFill>
            <a:blip r:embed="rId4">
              <a:extLst/>
            </a:blip>
            <a:srcRect l="0" t="0" r="9315" b="0"/>
            <a:stretch>
              <a:fillRect/>
            </a:stretch>
          </p:blipFill>
          <p:spPr>
            <a:xfrm>
              <a:off x="209445" y="94282"/>
              <a:ext cx="2991742" cy="2228546"/>
            </a:xfrm>
            <a:prstGeom prst="rect">
              <a:avLst/>
            </a:prstGeom>
            <a:ln w="12700" cap="flat">
              <a:noFill/>
              <a:miter lim="400000"/>
            </a:ln>
            <a:effectLst/>
          </p:spPr>
        </p:pic>
        <p:pic>
          <p:nvPicPr>
            <p:cNvPr id="302" name="Oval Oval" descr="Oval Oval"/>
            <p:cNvPicPr>
              <a:picLocks noChangeAspect="0"/>
            </p:cNvPicPr>
            <p:nvPr/>
          </p:nvPicPr>
          <p:blipFill>
            <a:blip r:embed="rId5">
              <a:extLst/>
            </a:blip>
            <a:stretch>
              <a:fillRect/>
            </a:stretch>
          </p:blipFill>
          <p:spPr>
            <a:xfrm>
              <a:off x="-38101" y="-38101"/>
              <a:ext cx="3512345" cy="2732375"/>
            </a:xfrm>
            <a:prstGeom prst="rect">
              <a:avLst/>
            </a:prstGeom>
            <a:effectLst/>
          </p:spPr>
        </p:pic>
      </p:grpSp>
      <p:grpSp>
        <p:nvGrpSpPr>
          <p:cNvPr id="308" name="Group"/>
          <p:cNvGrpSpPr/>
          <p:nvPr/>
        </p:nvGrpSpPr>
        <p:grpSpPr>
          <a:xfrm>
            <a:off x="872728" y="6007666"/>
            <a:ext cx="3512344" cy="2732375"/>
            <a:chOff x="-38100" y="-38100"/>
            <a:chExt cx="3512343" cy="2732373"/>
          </a:xfrm>
        </p:grpSpPr>
        <p:pic>
          <p:nvPicPr>
            <p:cNvPr id="305" name="neutrinos.PNG" descr="neutrinos.PNG"/>
            <p:cNvPicPr>
              <a:picLocks noChangeAspect="1"/>
            </p:cNvPicPr>
            <p:nvPr/>
          </p:nvPicPr>
          <p:blipFill>
            <a:blip r:embed="rId6">
              <a:extLst/>
            </a:blip>
            <a:stretch>
              <a:fillRect/>
            </a:stretch>
          </p:blipFill>
          <p:spPr>
            <a:xfrm>
              <a:off x="339421" y="170144"/>
              <a:ext cx="2991645" cy="2315885"/>
            </a:xfrm>
            <a:prstGeom prst="rect">
              <a:avLst/>
            </a:prstGeom>
            <a:ln w="12700" cap="flat">
              <a:noFill/>
              <a:miter lim="400000"/>
            </a:ln>
            <a:effectLst/>
          </p:spPr>
        </p:pic>
        <p:pic>
          <p:nvPicPr>
            <p:cNvPr id="306" name="Oval Oval" descr="Oval Oval"/>
            <p:cNvPicPr>
              <a:picLocks noChangeAspect="0"/>
            </p:cNvPicPr>
            <p:nvPr/>
          </p:nvPicPr>
          <p:blipFill>
            <a:blip r:embed="rId7">
              <a:extLst/>
            </a:blip>
            <a:stretch>
              <a:fillRect/>
            </a:stretch>
          </p:blipFill>
          <p:spPr>
            <a:xfrm>
              <a:off x="-38101" y="-38101"/>
              <a:ext cx="3512345" cy="2732375"/>
            </a:xfrm>
            <a:prstGeom prst="rect">
              <a:avLst/>
            </a:prstGeom>
            <a:effectLst/>
          </p:spPr>
        </p:pic>
      </p:grpSp>
      <p:grpSp>
        <p:nvGrpSpPr>
          <p:cNvPr id="312" name="Group"/>
          <p:cNvGrpSpPr/>
          <p:nvPr/>
        </p:nvGrpSpPr>
        <p:grpSpPr>
          <a:xfrm>
            <a:off x="872728" y="1987044"/>
            <a:ext cx="3512344" cy="2732374"/>
            <a:chOff x="-38100" y="-38100"/>
            <a:chExt cx="3512343" cy="2732373"/>
          </a:xfrm>
        </p:grpSpPr>
        <p:pic>
          <p:nvPicPr>
            <p:cNvPr id="309" name="photons.PNG" descr="photons.PNG"/>
            <p:cNvPicPr>
              <a:picLocks noChangeAspect="1"/>
            </p:cNvPicPr>
            <p:nvPr/>
          </p:nvPicPr>
          <p:blipFill>
            <a:blip r:embed="rId8">
              <a:extLst/>
            </a:blip>
            <a:stretch>
              <a:fillRect/>
            </a:stretch>
          </p:blipFill>
          <p:spPr>
            <a:xfrm>
              <a:off x="209902" y="374356"/>
              <a:ext cx="3016339" cy="2183568"/>
            </a:xfrm>
            <a:prstGeom prst="rect">
              <a:avLst/>
            </a:prstGeom>
            <a:ln w="12700" cap="flat">
              <a:noFill/>
              <a:miter lim="400000"/>
            </a:ln>
            <a:effectLst/>
          </p:spPr>
        </p:pic>
        <p:pic>
          <p:nvPicPr>
            <p:cNvPr id="310" name="Oval Oval" descr="Oval Oval"/>
            <p:cNvPicPr>
              <a:picLocks noChangeAspect="0"/>
            </p:cNvPicPr>
            <p:nvPr/>
          </p:nvPicPr>
          <p:blipFill>
            <a:blip r:embed="rId9">
              <a:extLst/>
            </a:blip>
            <a:stretch>
              <a:fillRect/>
            </a:stretch>
          </p:blipFill>
          <p:spPr>
            <a:xfrm>
              <a:off x="-38101" y="-38101"/>
              <a:ext cx="3512345" cy="2732375"/>
            </a:xfrm>
            <a:prstGeom prst="rect">
              <a:avLst/>
            </a:prstGeom>
            <a:effectLst/>
          </p:spPr>
        </p:pic>
      </p:grpSp>
      <p:grpSp>
        <p:nvGrpSpPr>
          <p:cNvPr id="318" name="Group"/>
          <p:cNvGrpSpPr/>
          <p:nvPr/>
        </p:nvGrpSpPr>
        <p:grpSpPr>
          <a:xfrm>
            <a:off x="8619728" y="1987044"/>
            <a:ext cx="3512344" cy="2732374"/>
            <a:chOff x="-38100" y="0"/>
            <a:chExt cx="3512343" cy="2732373"/>
          </a:xfrm>
        </p:grpSpPr>
        <p:pic>
          <p:nvPicPr>
            <p:cNvPr id="313" name="baryons.PNG" descr="baryons.PNG"/>
            <p:cNvPicPr>
              <a:picLocks noChangeAspect="1"/>
            </p:cNvPicPr>
            <p:nvPr/>
          </p:nvPicPr>
          <p:blipFill>
            <a:blip r:embed="rId10">
              <a:extLst/>
            </a:blip>
            <a:stretch>
              <a:fillRect/>
            </a:stretch>
          </p:blipFill>
          <p:spPr>
            <a:xfrm>
              <a:off x="209902" y="0"/>
              <a:ext cx="3016339" cy="2732374"/>
            </a:xfrm>
            <a:prstGeom prst="rect">
              <a:avLst/>
            </a:prstGeom>
            <a:ln w="12700" cap="flat">
              <a:noFill/>
              <a:miter lim="400000"/>
            </a:ln>
            <a:effectLst/>
          </p:spPr>
        </p:pic>
        <p:pic>
          <p:nvPicPr>
            <p:cNvPr id="314" name="Oval Oval" descr="Oval Oval"/>
            <p:cNvPicPr>
              <a:picLocks noChangeAspect="0"/>
            </p:cNvPicPr>
            <p:nvPr/>
          </p:nvPicPr>
          <p:blipFill>
            <a:blip r:embed="rId11">
              <a:extLst/>
            </a:blip>
            <a:stretch>
              <a:fillRect/>
            </a:stretch>
          </p:blipFill>
          <p:spPr>
            <a:xfrm>
              <a:off x="-38101" y="-1"/>
              <a:ext cx="3512345" cy="2732375"/>
            </a:xfrm>
            <a:prstGeom prst="rect">
              <a:avLst/>
            </a:prstGeom>
            <a:effectLst/>
          </p:spPr>
        </p:pic>
        <p:sp>
          <p:nvSpPr>
            <p:cNvPr id="316" name="e-"/>
            <p:cNvSpPr txBox="1"/>
            <p:nvPr/>
          </p:nvSpPr>
          <p:spPr>
            <a:xfrm>
              <a:off x="752691" y="468925"/>
              <a:ext cx="36279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FF0000"/>
                  </a:solidFill>
                  <a:latin typeface="Avenir Medium"/>
                  <a:ea typeface="Avenir Medium"/>
                  <a:cs typeface="Avenir Medium"/>
                  <a:sym typeface="Avenir Medium"/>
                </a:defRPr>
              </a:lvl1pPr>
            </a:lstStyle>
            <a:p>
              <a:pPr/>
              <a:r>
                <a:t>e-</a:t>
              </a:r>
            </a:p>
          </p:txBody>
        </p:sp>
        <p:sp>
          <p:nvSpPr>
            <p:cNvPr id="317" name="p+"/>
            <p:cNvSpPr txBox="1"/>
            <p:nvPr/>
          </p:nvSpPr>
          <p:spPr>
            <a:xfrm>
              <a:off x="270091" y="1381734"/>
              <a:ext cx="460478"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0000FF"/>
                  </a:solidFill>
                  <a:latin typeface="Avenir Medium"/>
                  <a:ea typeface="Avenir Medium"/>
                  <a:cs typeface="Avenir Medium"/>
                  <a:sym typeface="Avenir Medium"/>
                </a:defRPr>
              </a:lvl1pPr>
            </a:lstStyle>
            <a:p>
              <a:pPr/>
              <a:r>
                <a:t>p+</a:t>
              </a:r>
            </a:p>
          </p:txBody>
        </p:sp>
      </p:grpSp>
      <p:sp>
        <p:nvSpPr>
          <p:cNvPr id="319" name="Line"/>
          <p:cNvSpPr/>
          <p:nvPr/>
        </p:nvSpPr>
        <p:spPr>
          <a:xfrm flipH="1" flipV="1">
            <a:off x="4198784" y="3961229"/>
            <a:ext cx="4556432" cy="2989082"/>
          </a:xfrm>
          <a:prstGeom prst="line">
            <a:avLst/>
          </a:prstGeom>
          <a:ln w="63500">
            <a:solidFill>
              <a:srgbClr val="000000"/>
            </a:solidFill>
            <a:miter lim="400000"/>
          </a:ln>
        </p:spPr>
        <p:txBody>
          <a:bodyPr lIns="50800" tIns="50800" rIns="50800" bIns="50800" anchor="ctr"/>
          <a:lstStyle/>
          <a:p>
            <a:pPr/>
          </a:p>
        </p:txBody>
      </p:sp>
      <p:sp>
        <p:nvSpPr>
          <p:cNvPr id="320" name="Line"/>
          <p:cNvSpPr/>
          <p:nvPr/>
        </p:nvSpPr>
        <p:spPr>
          <a:xfrm flipV="1">
            <a:off x="4283383" y="4002059"/>
            <a:ext cx="4514234" cy="2856621"/>
          </a:xfrm>
          <a:prstGeom prst="line">
            <a:avLst/>
          </a:prstGeom>
          <a:ln w="63500">
            <a:solidFill>
              <a:srgbClr val="000000"/>
            </a:solidFill>
            <a:miter lim="400000"/>
          </a:ln>
        </p:spPr>
        <p:txBody>
          <a:bodyPr lIns="50800" tIns="50800" rIns="50800" bIns="50800" anchor="ctr"/>
          <a:lstStyle/>
          <a:p>
            <a:pPr/>
          </a:p>
        </p:txBody>
      </p:sp>
      <p:grpSp>
        <p:nvGrpSpPr>
          <p:cNvPr id="323" name="Group"/>
          <p:cNvGrpSpPr/>
          <p:nvPr/>
        </p:nvGrpSpPr>
        <p:grpSpPr>
          <a:xfrm>
            <a:off x="5122109" y="4488537"/>
            <a:ext cx="2709782" cy="1883665"/>
            <a:chOff x="0" y="0"/>
            <a:chExt cx="2709781" cy="1883664"/>
          </a:xfrm>
        </p:grpSpPr>
        <p:pic>
          <p:nvPicPr>
            <p:cNvPr id="321" name="641ca0f5d67fe70018a376ca.jpeg" descr="641ca0f5d67fe70018a376ca.jpeg"/>
            <p:cNvPicPr>
              <a:picLocks noChangeAspect="1"/>
            </p:cNvPicPr>
            <p:nvPr/>
          </p:nvPicPr>
          <p:blipFill>
            <a:blip r:embed="rId12">
              <a:extLst/>
            </a:blip>
            <a:srcRect l="9326" t="0" r="0" b="0"/>
            <a:stretch>
              <a:fillRect/>
            </a:stretch>
          </p:blipFill>
          <p:spPr>
            <a:xfrm>
              <a:off x="1362616" y="841"/>
              <a:ext cx="1347166" cy="1881917"/>
            </a:xfrm>
            <a:prstGeom prst="rect">
              <a:avLst/>
            </a:prstGeom>
            <a:ln w="12700" cap="flat">
              <a:noFill/>
              <a:miter lim="400000"/>
            </a:ln>
            <a:effectLst/>
          </p:spPr>
        </p:pic>
        <p:pic>
          <p:nvPicPr>
            <p:cNvPr id="322" name="GodfreyKneller-IsaacNewton-1689.jpg" descr="GodfreyKneller-IsaacNewton-1689.jpg"/>
            <p:cNvPicPr>
              <a:picLocks noChangeAspect="1"/>
            </p:cNvPicPr>
            <p:nvPr/>
          </p:nvPicPr>
          <p:blipFill>
            <a:blip r:embed="rId13">
              <a:extLst/>
            </a:blip>
            <a:stretch>
              <a:fillRect/>
            </a:stretch>
          </p:blipFill>
          <p:spPr>
            <a:xfrm>
              <a:off x="0" y="0"/>
              <a:ext cx="1340985" cy="1883665"/>
            </a:xfrm>
            <a:prstGeom prst="rect">
              <a:avLst/>
            </a:prstGeom>
            <a:ln w="12700" cap="flat">
              <a:noFill/>
              <a:miter lim="400000"/>
            </a:ln>
            <a:effectLst/>
          </p:spPr>
        </p:pic>
      </p:grpSp>
      <p:sp>
        <p:nvSpPr>
          <p:cNvPr id="324" name="gravity"/>
          <p:cNvSpPr txBox="1"/>
          <p:nvPr/>
        </p:nvSpPr>
        <p:spPr>
          <a:xfrm>
            <a:off x="5406807" y="6451310"/>
            <a:ext cx="2191186"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Medium"/>
                <a:ea typeface="Avenir Medium"/>
                <a:cs typeface="Avenir Medium"/>
                <a:sym typeface="Avenir Medium"/>
              </a:defRPr>
            </a:lvl1pPr>
          </a:lstStyle>
          <a:p>
            <a:pPr/>
            <a:r>
              <a:t>gravity</a:t>
            </a:r>
          </a:p>
        </p:txBody>
      </p:sp>
      <p:sp>
        <p:nvSpPr>
          <p:cNvPr id="325" name="cold dark matter…"/>
          <p:cNvSpPr txBox="1"/>
          <p:nvPr/>
        </p:nvSpPr>
        <p:spPr>
          <a:xfrm>
            <a:off x="8657828" y="8870660"/>
            <a:ext cx="3436144"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000000"/>
                </a:solidFill>
                <a:latin typeface="Avenir Medium"/>
                <a:ea typeface="Avenir Medium"/>
                <a:cs typeface="Avenir Medium"/>
                <a:sym typeface="Avenir Medium"/>
              </a:defRPr>
            </a:pPr>
            <a:r>
              <a:t>cold dark matter</a:t>
            </a:r>
          </a:p>
          <a:p>
            <a:pPr>
              <a:defRPr sz="2000">
                <a:solidFill>
                  <a:srgbClr val="000000"/>
                </a:solidFill>
                <a:latin typeface="Avenir Light"/>
                <a:ea typeface="Avenir Light"/>
                <a:cs typeface="Avenir Light"/>
                <a:sym typeface="Avenir Light"/>
              </a:defRPr>
            </a:pPr>
            <a:r>
              <a:t>(pressureless, collisionless)</a:t>
            </a:r>
          </a:p>
        </p:txBody>
      </p:sp>
      <p:sp>
        <p:nvSpPr>
          <p:cNvPr id="326" name="neutrinos…"/>
          <p:cNvSpPr txBox="1"/>
          <p:nvPr/>
        </p:nvSpPr>
        <p:spPr>
          <a:xfrm>
            <a:off x="812031" y="8870660"/>
            <a:ext cx="3633738"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7EC636"/>
                </a:solidFill>
                <a:latin typeface="Avenir Medium"/>
                <a:ea typeface="Avenir Medium"/>
                <a:cs typeface="Avenir Medium"/>
                <a:sym typeface="Avenir Medium"/>
              </a:defRPr>
            </a:pPr>
            <a:r>
              <a:t>neutrinos</a:t>
            </a:r>
          </a:p>
          <a:p>
            <a:pPr>
              <a:defRPr sz="2000">
                <a:solidFill>
                  <a:srgbClr val="7EC636"/>
                </a:solidFill>
                <a:latin typeface="Avenir Light"/>
                <a:ea typeface="Avenir Light"/>
                <a:cs typeface="Avenir Light"/>
                <a:sym typeface="Avenir Light"/>
              </a:defRPr>
            </a:pPr>
            <a:r>
              <a:t>(collisionless, “hot”/relativistic)</a:t>
            </a:r>
          </a:p>
        </p:txBody>
      </p:sp>
      <p:sp>
        <p:nvSpPr>
          <p:cNvPr id="327" name="photons (CMB)"/>
          <p:cNvSpPr txBox="1"/>
          <p:nvPr/>
        </p:nvSpPr>
        <p:spPr>
          <a:xfrm>
            <a:off x="812031"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F59A23"/>
                </a:solidFill>
                <a:latin typeface="Avenir Medium"/>
                <a:ea typeface="Avenir Medium"/>
                <a:cs typeface="Avenir Medium"/>
                <a:sym typeface="Avenir Medium"/>
              </a:defRPr>
            </a:lvl1pPr>
          </a:lstStyle>
          <a:p>
            <a:pPr/>
            <a:r>
              <a:t>photons (CMB)</a:t>
            </a:r>
          </a:p>
        </p:txBody>
      </p:sp>
      <p:sp>
        <p:nvSpPr>
          <p:cNvPr id="328" name="baryons"/>
          <p:cNvSpPr txBox="1"/>
          <p:nvPr/>
        </p:nvSpPr>
        <p:spPr>
          <a:xfrm>
            <a:off x="8607028"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FF"/>
                </a:solidFill>
                <a:latin typeface="Avenir Medium"/>
                <a:ea typeface="Avenir Medium"/>
                <a:cs typeface="Avenir Medium"/>
                <a:sym typeface="Avenir Medium"/>
              </a:defRPr>
            </a:lvl1pPr>
          </a:lstStyle>
          <a:p>
            <a:pPr/>
            <a:r>
              <a:t>baryons</a:t>
            </a:r>
          </a:p>
        </p:txBody>
      </p:sp>
      <p:pic>
        <p:nvPicPr>
          <p:cNvPr id="329" name="IMG_2CE3B528AFF6-1.jpeg" descr="IMG_2CE3B528AFF6-1.jpeg"/>
          <p:cNvPicPr>
            <a:picLocks noChangeAspect="1"/>
          </p:cNvPicPr>
          <p:nvPr/>
        </p:nvPicPr>
        <p:blipFill>
          <a:blip r:embed="rId14">
            <a:extLst/>
          </a:blip>
          <a:srcRect l="17667" t="29637" r="41949" b="35384"/>
          <a:stretch>
            <a:fillRect/>
          </a:stretch>
        </p:blipFill>
        <p:spPr>
          <a:xfrm>
            <a:off x="6093618" y="7976799"/>
            <a:ext cx="893690" cy="787269"/>
          </a:xfrm>
          <a:prstGeom prst="rect">
            <a:avLst/>
          </a:prstGeom>
          <a:ln w="12700">
            <a:miter lim="400000"/>
          </a:ln>
        </p:spPr>
      </p:pic>
      <p:sp>
        <p:nvSpPr>
          <p:cNvPr id="330" name="Line"/>
          <p:cNvSpPr/>
          <p:nvPr/>
        </p:nvSpPr>
        <p:spPr>
          <a:xfrm flipV="1">
            <a:off x="6540500" y="6974919"/>
            <a:ext cx="1" cy="922772"/>
          </a:xfrm>
          <a:prstGeom prst="line">
            <a:avLst/>
          </a:prstGeom>
          <a:ln w="63500">
            <a:solidFill>
              <a:srgbClr val="000000"/>
            </a:solidFill>
            <a:miter lim="400000"/>
          </a:ln>
        </p:spPr>
        <p:txBody>
          <a:bodyPr lIns="50800" tIns="50800" rIns="50800" bIns="50800" anchor="ctr"/>
          <a:lstStyle/>
          <a:p>
            <a:pPr/>
          </a:p>
        </p:txBody>
      </p:sp>
      <p:sp>
        <p:nvSpPr>
          <p:cNvPr id="331" name="cosmological constant…"/>
          <p:cNvSpPr txBox="1"/>
          <p:nvPr/>
        </p:nvSpPr>
        <p:spPr>
          <a:xfrm>
            <a:off x="4833726" y="8843308"/>
            <a:ext cx="3436145"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000000"/>
                </a:solidFill>
                <a:latin typeface="Avenir Medium"/>
                <a:ea typeface="Avenir Medium"/>
                <a:cs typeface="Avenir Medium"/>
                <a:sym typeface="Avenir Medium"/>
              </a:defRPr>
            </a:pPr>
            <a:r>
              <a:t>cosmological constant</a:t>
            </a:r>
          </a:p>
          <a:p>
            <a:pPr>
              <a:defRPr sz="2000">
                <a:solidFill>
                  <a:srgbClr val="000000"/>
                </a:solidFill>
                <a:latin typeface="Avenir Light"/>
                <a:ea typeface="Avenir Light"/>
                <a:cs typeface="Avenir Light"/>
                <a:sym typeface="Avenir Light"/>
              </a:defRPr>
            </a:pPr>
            <a:r>
              <a:t>(“negative pressure”)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336" name="Primordial soup recip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Primordial soup recipe</a:t>
            </a:r>
          </a:p>
        </p:txBody>
      </p:sp>
      <p:grpSp>
        <p:nvGrpSpPr>
          <p:cNvPr id="340" name="Group"/>
          <p:cNvGrpSpPr/>
          <p:nvPr/>
        </p:nvGrpSpPr>
        <p:grpSpPr>
          <a:xfrm>
            <a:off x="8619728" y="6007666"/>
            <a:ext cx="3512344" cy="2732375"/>
            <a:chOff x="-38100" y="-38100"/>
            <a:chExt cx="3512343" cy="2732373"/>
          </a:xfrm>
        </p:grpSpPr>
        <p:pic>
          <p:nvPicPr>
            <p:cNvPr id="337" name="dark_matter.PNG" descr="dark_matter.PNG"/>
            <p:cNvPicPr>
              <a:picLocks noChangeAspect="1"/>
            </p:cNvPicPr>
            <p:nvPr/>
          </p:nvPicPr>
          <p:blipFill>
            <a:blip r:embed="rId4">
              <a:extLst/>
            </a:blip>
            <a:srcRect l="0" t="0" r="9315" b="0"/>
            <a:stretch>
              <a:fillRect/>
            </a:stretch>
          </p:blipFill>
          <p:spPr>
            <a:xfrm>
              <a:off x="209445" y="94282"/>
              <a:ext cx="2991742" cy="2228546"/>
            </a:xfrm>
            <a:prstGeom prst="rect">
              <a:avLst/>
            </a:prstGeom>
            <a:ln w="12700" cap="flat">
              <a:noFill/>
              <a:miter lim="400000"/>
            </a:ln>
            <a:effectLst/>
          </p:spPr>
        </p:pic>
        <p:pic>
          <p:nvPicPr>
            <p:cNvPr id="338" name="Oval Oval" descr="Oval Oval"/>
            <p:cNvPicPr>
              <a:picLocks noChangeAspect="0"/>
            </p:cNvPicPr>
            <p:nvPr/>
          </p:nvPicPr>
          <p:blipFill>
            <a:blip r:embed="rId5">
              <a:extLst/>
            </a:blip>
            <a:stretch>
              <a:fillRect/>
            </a:stretch>
          </p:blipFill>
          <p:spPr>
            <a:xfrm>
              <a:off x="-38101" y="-38101"/>
              <a:ext cx="3512345" cy="2732375"/>
            </a:xfrm>
            <a:prstGeom prst="rect">
              <a:avLst/>
            </a:prstGeom>
            <a:effectLst/>
          </p:spPr>
        </p:pic>
      </p:grpSp>
      <p:grpSp>
        <p:nvGrpSpPr>
          <p:cNvPr id="344" name="Group"/>
          <p:cNvGrpSpPr/>
          <p:nvPr/>
        </p:nvGrpSpPr>
        <p:grpSpPr>
          <a:xfrm>
            <a:off x="872728" y="6007666"/>
            <a:ext cx="3512344" cy="2732375"/>
            <a:chOff x="-38100" y="-38100"/>
            <a:chExt cx="3512343" cy="2732373"/>
          </a:xfrm>
        </p:grpSpPr>
        <p:pic>
          <p:nvPicPr>
            <p:cNvPr id="341" name="neutrinos.PNG" descr="neutrinos.PNG"/>
            <p:cNvPicPr>
              <a:picLocks noChangeAspect="1"/>
            </p:cNvPicPr>
            <p:nvPr/>
          </p:nvPicPr>
          <p:blipFill>
            <a:blip r:embed="rId6">
              <a:extLst/>
            </a:blip>
            <a:stretch>
              <a:fillRect/>
            </a:stretch>
          </p:blipFill>
          <p:spPr>
            <a:xfrm>
              <a:off x="339421" y="170144"/>
              <a:ext cx="2991645" cy="2315885"/>
            </a:xfrm>
            <a:prstGeom prst="rect">
              <a:avLst/>
            </a:prstGeom>
            <a:ln w="12700" cap="flat">
              <a:noFill/>
              <a:miter lim="400000"/>
            </a:ln>
            <a:effectLst/>
          </p:spPr>
        </p:pic>
        <p:pic>
          <p:nvPicPr>
            <p:cNvPr id="342" name="Oval Oval" descr="Oval Oval"/>
            <p:cNvPicPr>
              <a:picLocks noChangeAspect="0"/>
            </p:cNvPicPr>
            <p:nvPr/>
          </p:nvPicPr>
          <p:blipFill>
            <a:blip r:embed="rId7">
              <a:extLst/>
            </a:blip>
            <a:stretch>
              <a:fillRect/>
            </a:stretch>
          </p:blipFill>
          <p:spPr>
            <a:xfrm>
              <a:off x="-38101" y="-38101"/>
              <a:ext cx="3512345" cy="2732375"/>
            </a:xfrm>
            <a:prstGeom prst="rect">
              <a:avLst/>
            </a:prstGeom>
            <a:effectLst/>
          </p:spPr>
        </p:pic>
      </p:grpSp>
      <p:grpSp>
        <p:nvGrpSpPr>
          <p:cNvPr id="348" name="Group"/>
          <p:cNvGrpSpPr/>
          <p:nvPr/>
        </p:nvGrpSpPr>
        <p:grpSpPr>
          <a:xfrm>
            <a:off x="872728" y="1987044"/>
            <a:ext cx="3512344" cy="2732374"/>
            <a:chOff x="-38100" y="-38100"/>
            <a:chExt cx="3512343" cy="2732373"/>
          </a:xfrm>
        </p:grpSpPr>
        <p:pic>
          <p:nvPicPr>
            <p:cNvPr id="345" name="photons.PNG" descr="photons.PNG"/>
            <p:cNvPicPr>
              <a:picLocks noChangeAspect="1"/>
            </p:cNvPicPr>
            <p:nvPr/>
          </p:nvPicPr>
          <p:blipFill>
            <a:blip r:embed="rId8">
              <a:extLst/>
            </a:blip>
            <a:stretch>
              <a:fillRect/>
            </a:stretch>
          </p:blipFill>
          <p:spPr>
            <a:xfrm>
              <a:off x="209902" y="374356"/>
              <a:ext cx="3016339" cy="2183568"/>
            </a:xfrm>
            <a:prstGeom prst="rect">
              <a:avLst/>
            </a:prstGeom>
            <a:ln w="12700" cap="flat">
              <a:noFill/>
              <a:miter lim="400000"/>
            </a:ln>
            <a:effectLst/>
          </p:spPr>
        </p:pic>
        <p:pic>
          <p:nvPicPr>
            <p:cNvPr id="346" name="Oval Oval" descr="Oval Oval"/>
            <p:cNvPicPr>
              <a:picLocks noChangeAspect="0"/>
            </p:cNvPicPr>
            <p:nvPr/>
          </p:nvPicPr>
          <p:blipFill>
            <a:blip r:embed="rId9">
              <a:extLst/>
            </a:blip>
            <a:stretch>
              <a:fillRect/>
            </a:stretch>
          </p:blipFill>
          <p:spPr>
            <a:xfrm>
              <a:off x="-38101" y="-38101"/>
              <a:ext cx="3512345" cy="2732375"/>
            </a:xfrm>
            <a:prstGeom prst="rect">
              <a:avLst/>
            </a:prstGeom>
            <a:effectLst/>
          </p:spPr>
        </p:pic>
      </p:grpSp>
      <p:grpSp>
        <p:nvGrpSpPr>
          <p:cNvPr id="354" name="Group"/>
          <p:cNvGrpSpPr/>
          <p:nvPr/>
        </p:nvGrpSpPr>
        <p:grpSpPr>
          <a:xfrm>
            <a:off x="8619728" y="1987044"/>
            <a:ext cx="3512344" cy="2732374"/>
            <a:chOff x="-38100" y="0"/>
            <a:chExt cx="3512343" cy="2732373"/>
          </a:xfrm>
        </p:grpSpPr>
        <p:pic>
          <p:nvPicPr>
            <p:cNvPr id="349" name="baryons.PNG" descr="baryons.PNG"/>
            <p:cNvPicPr>
              <a:picLocks noChangeAspect="1"/>
            </p:cNvPicPr>
            <p:nvPr/>
          </p:nvPicPr>
          <p:blipFill>
            <a:blip r:embed="rId10">
              <a:extLst/>
            </a:blip>
            <a:stretch>
              <a:fillRect/>
            </a:stretch>
          </p:blipFill>
          <p:spPr>
            <a:xfrm>
              <a:off x="209902" y="0"/>
              <a:ext cx="3016339" cy="2732374"/>
            </a:xfrm>
            <a:prstGeom prst="rect">
              <a:avLst/>
            </a:prstGeom>
            <a:ln w="12700" cap="flat">
              <a:noFill/>
              <a:miter lim="400000"/>
            </a:ln>
            <a:effectLst/>
          </p:spPr>
        </p:pic>
        <p:pic>
          <p:nvPicPr>
            <p:cNvPr id="350" name="Oval Oval" descr="Oval Oval"/>
            <p:cNvPicPr>
              <a:picLocks noChangeAspect="0"/>
            </p:cNvPicPr>
            <p:nvPr/>
          </p:nvPicPr>
          <p:blipFill>
            <a:blip r:embed="rId11">
              <a:extLst/>
            </a:blip>
            <a:stretch>
              <a:fillRect/>
            </a:stretch>
          </p:blipFill>
          <p:spPr>
            <a:xfrm>
              <a:off x="-38101" y="-1"/>
              <a:ext cx="3512345" cy="2732375"/>
            </a:xfrm>
            <a:prstGeom prst="rect">
              <a:avLst/>
            </a:prstGeom>
            <a:effectLst/>
          </p:spPr>
        </p:pic>
        <p:sp>
          <p:nvSpPr>
            <p:cNvPr id="352" name="e-"/>
            <p:cNvSpPr txBox="1"/>
            <p:nvPr/>
          </p:nvSpPr>
          <p:spPr>
            <a:xfrm>
              <a:off x="752691" y="468925"/>
              <a:ext cx="36279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FF0000"/>
                  </a:solidFill>
                  <a:latin typeface="Avenir Medium"/>
                  <a:ea typeface="Avenir Medium"/>
                  <a:cs typeface="Avenir Medium"/>
                  <a:sym typeface="Avenir Medium"/>
                </a:defRPr>
              </a:lvl1pPr>
            </a:lstStyle>
            <a:p>
              <a:pPr/>
              <a:r>
                <a:t>e-</a:t>
              </a:r>
            </a:p>
          </p:txBody>
        </p:sp>
        <p:sp>
          <p:nvSpPr>
            <p:cNvPr id="353" name="p+"/>
            <p:cNvSpPr txBox="1"/>
            <p:nvPr/>
          </p:nvSpPr>
          <p:spPr>
            <a:xfrm>
              <a:off x="270091" y="1381734"/>
              <a:ext cx="460478"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0000FF"/>
                  </a:solidFill>
                  <a:latin typeface="Avenir Medium"/>
                  <a:ea typeface="Avenir Medium"/>
                  <a:cs typeface="Avenir Medium"/>
                  <a:sym typeface="Avenir Medium"/>
                </a:defRPr>
              </a:lvl1pPr>
            </a:lstStyle>
            <a:p>
              <a:pPr/>
              <a:r>
                <a:t>p+</a:t>
              </a:r>
            </a:p>
          </p:txBody>
        </p:sp>
      </p:grpSp>
      <p:sp>
        <p:nvSpPr>
          <p:cNvPr id="355" name="Line"/>
          <p:cNvSpPr/>
          <p:nvPr/>
        </p:nvSpPr>
        <p:spPr>
          <a:xfrm flipH="1" flipV="1">
            <a:off x="4198784" y="3961229"/>
            <a:ext cx="4556432" cy="2989082"/>
          </a:xfrm>
          <a:prstGeom prst="line">
            <a:avLst/>
          </a:prstGeom>
          <a:ln w="63500">
            <a:solidFill>
              <a:srgbClr val="000000"/>
            </a:solidFill>
            <a:miter lim="400000"/>
          </a:ln>
        </p:spPr>
        <p:txBody>
          <a:bodyPr lIns="50800" tIns="50800" rIns="50800" bIns="50800" anchor="ctr"/>
          <a:lstStyle/>
          <a:p>
            <a:pPr/>
          </a:p>
        </p:txBody>
      </p:sp>
      <p:sp>
        <p:nvSpPr>
          <p:cNvPr id="356" name="Line"/>
          <p:cNvSpPr/>
          <p:nvPr/>
        </p:nvSpPr>
        <p:spPr>
          <a:xfrm flipV="1">
            <a:off x="4283383" y="4002059"/>
            <a:ext cx="4514234" cy="2856621"/>
          </a:xfrm>
          <a:prstGeom prst="line">
            <a:avLst/>
          </a:prstGeom>
          <a:ln w="63500">
            <a:solidFill>
              <a:srgbClr val="000000"/>
            </a:solidFill>
            <a:miter lim="400000"/>
          </a:ln>
        </p:spPr>
        <p:txBody>
          <a:bodyPr lIns="50800" tIns="50800" rIns="50800" bIns="50800" anchor="ctr"/>
          <a:lstStyle/>
          <a:p>
            <a:pPr/>
          </a:p>
        </p:txBody>
      </p:sp>
      <p:grpSp>
        <p:nvGrpSpPr>
          <p:cNvPr id="359" name="Group"/>
          <p:cNvGrpSpPr/>
          <p:nvPr/>
        </p:nvGrpSpPr>
        <p:grpSpPr>
          <a:xfrm>
            <a:off x="5122109" y="4488537"/>
            <a:ext cx="2709782" cy="1883665"/>
            <a:chOff x="0" y="0"/>
            <a:chExt cx="2709781" cy="1883664"/>
          </a:xfrm>
        </p:grpSpPr>
        <p:pic>
          <p:nvPicPr>
            <p:cNvPr id="357" name="641ca0f5d67fe70018a376ca.jpeg" descr="641ca0f5d67fe70018a376ca.jpeg"/>
            <p:cNvPicPr>
              <a:picLocks noChangeAspect="1"/>
            </p:cNvPicPr>
            <p:nvPr/>
          </p:nvPicPr>
          <p:blipFill>
            <a:blip r:embed="rId12">
              <a:extLst/>
            </a:blip>
            <a:srcRect l="9326" t="0" r="0" b="0"/>
            <a:stretch>
              <a:fillRect/>
            </a:stretch>
          </p:blipFill>
          <p:spPr>
            <a:xfrm>
              <a:off x="1362616" y="841"/>
              <a:ext cx="1347166" cy="1881917"/>
            </a:xfrm>
            <a:prstGeom prst="rect">
              <a:avLst/>
            </a:prstGeom>
            <a:ln w="12700" cap="flat">
              <a:noFill/>
              <a:miter lim="400000"/>
            </a:ln>
            <a:effectLst/>
          </p:spPr>
        </p:pic>
        <p:pic>
          <p:nvPicPr>
            <p:cNvPr id="358" name="GodfreyKneller-IsaacNewton-1689.jpg" descr="GodfreyKneller-IsaacNewton-1689.jpg"/>
            <p:cNvPicPr>
              <a:picLocks noChangeAspect="1"/>
            </p:cNvPicPr>
            <p:nvPr/>
          </p:nvPicPr>
          <p:blipFill>
            <a:blip r:embed="rId13">
              <a:extLst/>
            </a:blip>
            <a:stretch>
              <a:fillRect/>
            </a:stretch>
          </p:blipFill>
          <p:spPr>
            <a:xfrm>
              <a:off x="0" y="0"/>
              <a:ext cx="1340985" cy="1883665"/>
            </a:xfrm>
            <a:prstGeom prst="rect">
              <a:avLst/>
            </a:prstGeom>
            <a:ln w="12700" cap="flat">
              <a:noFill/>
              <a:miter lim="400000"/>
            </a:ln>
            <a:effectLst/>
          </p:spPr>
        </p:pic>
      </p:grpSp>
      <p:sp>
        <p:nvSpPr>
          <p:cNvPr id="360" name="gravity"/>
          <p:cNvSpPr txBox="1"/>
          <p:nvPr/>
        </p:nvSpPr>
        <p:spPr>
          <a:xfrm>
            <a:off x="5406807" y="6451310"/>
            <a:ext cx="2191186"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Medium"/>
                <a:ea typeface="Avenir Medium"/>
                <a:cs typeface="Avenir Medium"/>
                <a:sym typeface="Avenir Medium"/>
              </a:defRPr>
            </a:lvl1pPr>
          </a:lstStyle>
          <a:p>
            <a:pPr/>
            <a:r>
              <a:t>gravity</a:t>
            </a:r>
          </a:p>
        </p:txBody>
      </p:sp>
      <p:sp>
        <p:nvSpPr>
          <p:cNvPr id="361" name="cold dark matter…"/>
          <p:cNvSpPr txBox="1"/>
          <p:nvPr/>
        </p:nvSpPr>
        <p:spPr>
          <a:xfrm>
            <a:off x="8657828" y="8870660"/>
            <a:ext cx="3436144"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000000"/>
                </a:solidFill>
                <a:latin typeface="Avenir Medium"/>
                <a:ea typeface="Avenir Medium"/>
                <a:cs typeface="Avenir Medium"/>
                <a:sym typeface="Avenir Medium"/>
              </a:defRPr>
            </a:pPr>
            <a:r>
              <a:t>cold dark matter</a:t>
            </a:r>
          </a:p>
          <a:p>
            <a:pPr>
              <a:defRPr sz="2000">
                <a:solidFill>
                  <a:srgbClr val="000000"/>
                </a:solidFill>
                <a:latin typeface="Avenir Light"/>
                <a:ea typeface="Avenir Light"/>
                <a:cs typeface="Avenir Light"/>
                <a:sym typeface="Avenir Light"/>
              </a:defRPr>
            </a:pPr>
            <a:r>
              <a:t>(pressureless, collisionless)</a:t>
            </a:r>
          </a:p>
        </p:txBody>
      </p:sp>
      <p:sp>
        <p:nvSpPr>
          <p:cNvPr id="362" name="neutrinos…"/>
          <p:cNvSpPr txBox="1"/>
          <p:nvPr/>
        </p:nvSpPr>
        <p:spPr>
          <a:xfrm>
            <a:off x="812031" y="8870660"/>
            <a:ext cx="3633738"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7EC636"/>
                </a:solidFill>
                <a:latin typeface="Avenir Medium"/>
                <a:ea typeface="Avenir Medium"/>
                <a:cs typeface="Avenir Medium"/>
                <a:sym typeface="Avenir Medium"/>
              </a:defRPr>
            </a:pPr>
            <a:r>
              <a:t>neutrinos</a:t>
            </a:r>
          </a:p>
          <a:p>
            <a:pPr>
              <a:defRPr sz="2000">
                <a:solidFill>
                  <a:srgbClr val="7EC636"/>
                </a:solidFill>
                <a:latin typeface="Avenir Light"/>
                <a:ea typeface="Avenir Light"/>
                <a:cs typeface="Avenir Light"/>
                <a:sym typeface="Avenir Light"/>
              </a:defRPr>
            </a:pPr>
            <a:r>
              <a:t>(collisionless, “hot”/relativistic)</a:t>
            </a:r>
          </a:p>
        </p:txBody>
      </p:sp>
      <p:sp>
        <p:nvSpPr>
          <p:cNvPr id="363" name="photons (CMB)"/>
          <p:cNvSpPr txBox="1"/>
          <p:nvPr/>
        </p:nvSpPr>
        <p:spPr>
          <a:xfrm>
            <a:off x="812031"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F59A23"/>
                </a:solidFill>
                <a:latin typeface="Avenir Medium"/>
                <a:ea typeface="Avenir Medium"/>
                <a:cs typeface="Avenir Medium"/>
                <a:sym typeface="Avenir Medium"/>
              </a:defRPr>
            </a:lvl1pPr>
          </a:lstStyle>
          <a:p>
            <a:pPr/>
            <a:r>
              <a:t>photons (CMB)</a:t>
            </a:r>
          </a:p>
        </p:txBody>
      </p:sp>
      <p:sp>
        <p:nvSpPr>
          <p:cNvPr id="364" name="baryons"/>
          <p:cNvSpPr txBox="1"/>
          <p:nvPr/>
        </p:nvSpPr>
        <p:spPr>
          <a:xfrm>
            <a:off x="8607028"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FF"/>
                </a:solidFill>
                <a:latin typeface="Avenir Medium"/>
                <a:ea typeface="Avenir Medium"/>
                <a:cs typeface="Avenir Medium"/>
                <a:sym typeface="Avenir Medium"/>
              </a:defRPr>
            </a:lvl1pPr>
          </a:lstStyle>
          <a:p>
            <a:pPr/>
            <a:r>
              <a:t>baryons</a:t>
            </a:r>
          </a:p>
        </p:txBody>
      </p:sp>
      <p:sp>
        <p:nvSpPr>
          <p:cNvPr id="365" name="Double Arrow"/>
          <p:cNvSpPr/>
          <p:nvPr/>
        </p:nvSpPr>
        <p:spPr>
          <a:xfrm>
            <a:off x="4465718" y="2479938"/>
            <a:ext cx="4073363" cy="1270001"/>
          </a:xfrm>
          <a:prstGeom prst="leftRightArrow">
            <a:avLst>
              <a:gd name="adj1" fmla="val 32000"/>
              <a:gd name="adj2" fmla="val 44000"/>
            </a:avLst>
          </a:prstGeom>
          <a:solidFill>
            <a:srgbClr val="942193"/>
          </a:solidFill>
          <a:ln w="12700">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366" name="Thomson scattering"/>
          <p:cNvSpPr txBox="1"/>
          <p:nvPr/>
        </p:nvSpPr>
        <p:spPr>
          <a:xfrm>
            <a:off x="4685531" y="2479938"/>
            <a:ext cx="3633738"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942193"/>
                </a:solidFill>
                <a:latin typeface="Avenir Medium"/>
                <a:ea typeface="Avenir Medium"/>
                <a:cs typeface="Avenir Medium"/>
                <a:sym typeface="Avenir Medium"/>
              </a:defRPr>
            </a:lvl1pPr>
          </a:lstStyle>
          <a:p>
            <a:pPr/>
            <a:r>
              <a:t>Thomson scattering</a:t>
            </a:r>
          </a:p>
        </p:txBody>
      </p:sp>
      <p:pic>
        <p:nvPicPr>
          <p:cNvPr id="367" name="IMG_2CE3B528AFF6-1.jpeg" descr="IMG_2CE3B528AFF6-1.jpeg"/>
          <p:cNvPicPr>
            <a:picLocks noChangeAspect="1"/>
          </p:cNvPicPr>
          <p:nvPr/>
        </p:nvPicPr>
        <p:blipFill>
          <a:blip r:embed="rId14">
            <a:extLst/>
          </a:blip>
          <a:srcRect l="17667" t="29637" r="41949" b="35384"/>
          <a:stretch>
            <a:fillRect/>
          </a:stretch>
        </p:blipFill>
        <p:spPr>
          <a:xfrm>
            <a:off x="6093618" y="7976799"/>
            <a:ext cx="893690" cy="787269"/>
          </a:xfrm>
          <a:prstGeom prst="rect">
            <a:avLst/>
          </a:prstGeom>
          <a:ln w="12700">
            <a:miter lim="400000"/>
          </a:ln>
        </p:spPr>
      </p:pic>
      <p:sp>
        <p:nvSpPr>
          <p:cNvPr id="368" name="Line"/>
          <p:cNvSpPr/>
          <p:nvPr/>
        </p:nvSpPr>
        <p:spPr>
          <a:xfrm flipV="1">
            <a:off x="6540500" y="6974919"/>
            <a:ext cx="1" cy="922772"/>
          </a:xfrm>
          <a:prstGeom prst="line">
            <a:avLst/>
          </a:prstGeom>
          <a:ln w="63500">
            <a:solidFill>
              <a:srgbClr val="000000"/>
            </a:solidFill>
            <a:miter lim="400000"/>
          </a:ln>
        </p:spPr>
        <p:txBody>
          <a:bodyPr lIns="50800" tIns="50800" rIns="50800" bIns="50800" anchor="ctr"/>
          <a:lstStyle/>
          <a:p>
            <a:pPr/>
          </a:p>
        </p:txBody>
      </p:sp>
      <p:sp>
        <p:nvSpPr>
          <p:cNvPr id="369" name="cosmological constant…"/>
          <p:cNvSpPr txBox="1"/>
          <p:nvPr/>
        </p:nvSpPr>
        <p:spPr>
          <a:xfrm>
            <a:off x="4833726" y="8843308"/>
            <a:ext cx="3436145"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000000"/>
                </a:solidFill>
                <a:latin typeface="Avenir Medium"/>
                <a:ea typeface="Avenir Medium"/>
                <a:cs typeface="Avenir Medium"/>
                <a:sym typeface="Avenir Medium"/>
              </a:defRPr>
            </a:pPr>
            <a:r>
              <a:t>cosmological constant</a:t>
            </a:r>
          </a:p>
          <a:p>
            <a:pPr>
              <a:defRPr sz="2000">
                <a:solidFill>
                  <a:srgbClr val="000000"/>
                </a:solidFill>
                <a:latin typeface="Avenir Light"/>
                <a:ea typeface="Avenir Light"/>
                <a:cs typeface="Avenir Light"/>
                <a:sym typeface="Avenir Light"/>
              </a:defRPr>
            </a:pPr>
            <a:r>
              <a:t>(“negative pressure”)</a:t>
            </a:r>
          </a:p>
        </p:txBody>
      </p:sp>
      <p:sp>
        <p:nvSpPr>
          <p:cNvPr id="370" name="first ~  years"/>
          <p:cNvSpPr txBox="1"/>
          <p:nvPr/>
        </p:nvSpPr>
        <p:spPr>
          <a:xfrm>
            <a:off x="4734929" y="3284761"/>
            <a:ext cx="3633739" cy="48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942193"/>
                </a:solidFill>
                <a:latin typeface="Avenir Medium"/>
                <a:ea typeface="Avenir Medium"/>
                <a:cs typeface="Avenir Medium"/>
                <a:sym typeface="Avenir Medium"/>
              </a:defRPr>
            </a:pPr>
            <a:r>
              <a:t>first ~</a:t>
            </a:r>
            <a14:m>
              <m:oMath>
                <m:r>
                  <a:rPr xmlns:a="http://schemas.openxmlformats.org/drawingml/2006/main" sz="2200" i="1">
                    <a:solidFill>
                      <a:srgbClr val="942092"/>
                    </a:solidFill>
                    <a:latin typeface="Cambria Math" panose="02040503050406030204" pitchFamily="18" charset="0"/>
                  </a:rPr>
                  <m:t>3.8</m:t>
                </m:r>
                <m:r>
                  <a:rPr xmlns:a="http://schemas.openxmlformats.org/drawingml/2006/main" sz="2200" i="1">
                    <a:solidFill>
                      <a:srgbClr val="942092"/>
                    </a:solidFill>
                    <a:latin typeface="Cambria Math" panose="02040503050406030204" pitchFamily="18" charset="0"/>
                  </a:rPr>
                  <m:t>×</m:t>
                </m:r>
                <m:sSup>
                  <m:e>
                    <m:r>
                      <a:rPr xmlns:a="http://schemas.openxmlformats.org/drawingml/2006/main" sz="2200" i="1">
                        <a:solidFill>
                          <a:srgbClr val="942092"/>
                        </a:solidFill>
                        <a:latin typeface="Cambria Math" panose="02040503050406030204" pitchFamily="18" charset="0"/>
                      </a:rPr>
                      <m:t>10</m:t>
                    </m:r>
                  </m:e>
                  <m:sup>
                    <m:r>
                      <a:rPr xmlns:a="http://schemas.openxmlformats.org/drawingml/2006/main" sz="2200" i="1">
                        <a:solidFill>
                          <a:srgbClr val="942092"/>
                        </a:solidFill>
                        <a:latin typeface="Cambria Math" panose="02040503050406030204" pitchFamily="18" charset="0"/>
                      </a:rPr>
                      <m:t>5</m:t>
                    </m:r>
                  </m:sup>
                </m:sSup>
              </m:oMath>
            </a14:m>
            <a:r>
              <a:t> years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375" name="CMB Theory: history"/>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CMB Theory: history</a:t>
            </a:r>
          </a:p>
        </p:txBody>
      </p:sp>
      <p:pic>
        <p:nvPicPr>
          <p:cNvPr id="376" name="JPEG image-451E-9BA0-4F-0.jpeg" descr="JPEG image-451E-9BA0-4F-0.jpeg"/>
          <p:cNvPicPr>
            <a:picLocks noChangeAspect="1"/>
          </p:cNvPicPr>
          <p:nvPr/>
        </p:nvPicPr>
        <p:blipFill>
          <a:blip r:embed="rId4">
            <a:extLst/>
          </a:blip>
          <a:srcRect l="2023" t="12454" r="5008" b="9861"/>
          <a:stretch>
            <a:fillRect/>
          </a:stretch>
        </p:blipFill>
        <p:spPr>
          <a:xfrm>
            <a:off x="388639" y="3686656"/>
            <a:ext cx="12090302" cy="4010556"/>
          </a:xfrm>
          <a:prstGeom prst="rect">
            <a:avLst/>
          </a:prstGeom>
          <a:ln w="12700">
            <a:miter lim="400000"/>
          </a:ln>
        </p:spPr>
      </p:pic>
      <p:pic>
        <p:nvPicPr>
          <p:cNvPr id="377" name="Line Line" descr="Line Line"/>
          <p:cNvPicPr>
            <a:picLocks noChangeAspect="0"/>
          </p:cNvPicPr>
          <p:nvPr/>
        </p:nvPicPr>
        <p:blipFill>
          <a:blip r:embed="rId5">
            <a:alphaModFix amt="35240"/>
            <a:extLst/>
          </a:blip>
          <a:stretch>
            <a:fillRect/>
          </a:stretch>
        </p:blipFill>
        <p:spPr>
          <a:xfrm rot="16200000">
            <a:off x="4692020" y="5591119"/>
            <a:ext cx="4281160" cy="254001"/>
          </a:xfrm>
          <a:prstGeom prst="rect">
            <a:avLst/>
          </a:prstGeom>
        </p:spPr>
      </p:pic>
      <p:sp>
        <p:nvSpPr>
          <p:cNvPr id="379" name="time"/>
          <p:cNvSpPr txBox="1"/>
          <p:nvPr/>
        </p:nvSpPr>
        <p:spPr>
          <a:xfrm>
            <a:off x="11387102" y="3160796"/>
            <a:ext cx="800420"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Medium"/>
                <a:ea typeface="Avenir Medium"/>
                <a:cs typeface="Avenir Medium"/>
                <a:sym typeface="Avenir Medium"/>
              </a:defRPr>
            </a:lvl1pPr>
          </a:lstStyle>
          <a:p>
            <a:pPr/>
            <a:r>
              <a:t>time</a:t>
            </a:r>
          </a:p>
        </p:txBody>
      </p:sp>
      <p:sp>
        <p:nvSpPr>
          <p:cNvPr id="380" name="temperature"/>
          <p:cNvSpPr txBox="1"/>
          <p:nvPr/>
        </p:nvSpPr>
        <p:spPr>
          <a:xfrm>
            <a:off x="664819" y="7781514"/>
            <a:ext cx="1646325"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Medium"/>
                <a:ea typeface="Avenir Medium"/>
                <a:cs typeface="Avenir Medium"/>
                <a:sym typeface="Avenir Medium"/>
              </a:defRPr>
            </a:lvl1pPr>
          </a:lstStyle>
          <a:p>
            <a:pPr/>
            <a:r>
              <a:t>temperature</a:t>
            </a:r>
          </a:p>
        </p:txBody>
      </p:sp>
      <p:sp>
        <p:nvSpPr>
          <p:cNvPr id="381" name="CMB…"/>
          <p:cNvSpPr txBox="1"/>
          <p:nvPr/>
        </p:nvSpPr>
        <p:spPr>
          <a:xfrm>
            <a:off x="5339678" y="7781514"/>
            <a:ext cx="2985844"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000000"/>
                </a:solidFill>
                <a:latin typeface="Avenir Medium"/>
                <a:ea typeface="Avenir Medium"/>
                <a:cs typeface="Avenir Medium"/>
                <a:sym typeface="Avenir Medium"/>
              </a:defRPr>
            </a:pPr>
            <a:r>
              <a:t>CMB</a:t>
            </a:r>
          </a:p>
          <a:p>
            <a:pPr>
              <a:defRPr sz="2000">
                <a:solidFill>
                  <a:srgbClr val="000000"/>
                </a:solidFill>
                <a:latin typeface="Avenir Light"/>
                <a:ea typeface="Avenir Light"/>
                <a:cs typeface="Avenir Light"/>
                <a:sym typeface="Avenir Light"/>
              </a:defRPr>
            </a:pPr>
            <a:r>
              <a:t>“last scattering surface”</a:t>
            </a:r>
          </a:p>
        </p:txBody>
      </p:sp>
      <p:sp>
        <p:nvSpPr>
          <p:cNvPr id="382" name="380,000 yrs"/>
          <p:cNvSpPr txBox="1"/>
          <p:nvPr/>
        </p:nvSpPr>
        <p:spPr>
          <a:xfrm>
            <a:off x="6275361" y="3246620"/>
            <a:ext cx="1114479"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500">
                <a:solidFill>
                  <a:srgbClr val="000000"/>
                </a:solidFill>
                <a:latin typeface="Avenir Light"/>
                <a:ea typeface="Avenir Light"/>
                <a:cs typeface="Avenir Light"/>
                <a:sym typeface="Avenir Light"/>
              </a:defRPr>
            </a:lvl1pPr>
          </a:lstStyle>
          <a:p>
            <a:pPr/>
            <a:r>
              <a:t>380,000 yrs</a:t>
            </a:r>
          </a:p>
        </p:txBody>
      </p:sp>
      <p:pic>
        <p:nvPicPr>
          <p:cNvPr id="383" name="Planck_CMB_pillars.jpg" descr="Planck_CMB_pillars.jpg"/>
          <p:cNvPicPr>
            <a:picLocks noChangeAspect="1"/>
          </p:cNvPicPr>
          <p:nvPr/>
        </p:nvPicPr>
        <p:blipFill>
          <a:blip r:embed="rId3">
            <a:extLst/>
          </a:blip>
          <a:srcRect l="16227" t="36813" r="16227" b="53379"/>
          <a:stretch>
            <a:fillRect/>
          </a:stretch>
        </p:blipFill>
        <p:spPr>
          <a:xfrm rot="16200000">
            <a:off x="10460484" y="5544787"/>
            <a:ext cx="4077573" cy="296013"/>
          </a:xfrm>
          <a:prstGeom prst="rect">
            <a:avLst/>
          </a:prstGeom>
          <a:ln w="12700">
            <a:miter lim="400000"/>
          </a:ln>
        </p:spPr>
      </p:pic>
      <p:sp>
        <p:nvSpPr>
          <p:cNvPr id="384" name="Line"/>
          <p:cNvSpPr/>
          <p:nvPr/>
        </p:nvSpPr>
        <p:spPr>
          <a:xfrm>
            <a:off x="382688" y="3674556"/>
            <a:ext cx="12127704" cy="1"/>
          </a:xfrm>
          <a:prstGeom prst="line">
            <a:avLst/>
          </a:prstGeom>
          <a:ln w="50800">
            <a:solidFill>
              <a:srgbClr val="000000"/>
            </a:solidFill>
            <a:miter lim="400000"/>
            <a:tailEnd type="triangle"/>
          </a:ln>
        </p:spPr>
        <p:txBody>
          <a:bodyPr lIns="50800" tIns="50800" rIns="50800" bIns="50800" anchor="ctr"/>
          <a:lstStyle/>
          <a:p>
            <a:pPr/>
          </a:p>
        </p:txBody>
      </p:sp>
      <p:sp>
        <p:nvSpPr>
          <p:cNvPr id="385" name="Line"/>
          <p:cNvSpPr/>
          <p:nvPr/>
        </p:nvSpPr>
        <p:spPr>
          <a:xfrm flipH="1" flipV="1">
            <a:off x="384072" y="7712277"/>
            <a:ext cx="12124935" cy="1"/>
          </a:xfrm>
          <a:prstGeom prst="line">
            <a:avLst/>
          </a:prstGeom>
          <a:ln w="50800">
            <a:solidFill>
              <a:srgbClr val="000000"/>
            </a:solidFill>
            <a:miter lim="400000"/>
            <a:tailEnd type="triangle"/>
          </a:ln>
        </p:spPr>
        <p:txBody>
          <a:bodyPr lIns="50800" tIns="50800" rIns="50800" bIns="50800" anchor="ctr"/>
          <a:lstStyle/>
          <a:p>
            <a:pPr/>
          </a:p>
        </p:txBody>
      </p:sp>
      <p:sp>
        <p:nvSpPr>
          <p:cNvPr id="386" name="hotter, less dense…"/>
          <p:cNvSpPr txBox="1"/>
          <p:nvPr/>
        </p:nvSpPr>
        <p:spPr>
          <a:xfrm>
            <a:off x="11103542" y="7781514"/>
            <a:ext cx="1914016" cy="60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7022">
              <a:defRPr sz="1500">
                <a:solidFill>
                  <a:srgbClr val="414141"/>
                </a:solidFill>
                <a:latin typeface="Avenir Light"/>
                <a:ea typeface="Avenir Light"/>
                <a:cs typeface="Avenir Light"/>
                <a:sym typeface="Avenir Light"/>
              </a:defRPr>
            </a:pPr>
            <a:r>
              <a:rPr>
                <a:solidFill>
                  <a:srgbClr val="FF2600"/>
                </a:solidFill>
              </a:rPr>
              <a:t>hotter</a:t>
            </a:r>
            <a:r>
              <a:t>, less dense</a:t>
            </a:r>
          </a:p>
          <a:p>
            <a:pPr defTabSz="587022">
              <a:defRPr sz="1500">
                <a:solidFill>
                  <a:srgbClr val="414141"/>
                </a:solidFill>
                <a:latin typeface="Avenir Light"/>
                <a:ea typeface="Avenir Light"/>
                <a:cs typeface="Avenir Light"/>
                <a:sym typeface="Avenir Light"/>
              </a:defRPr>
            </a:pPr>
            <a:r>
              <a:rPr>
                <a:solidFill>
                  <a:srgbClr val="0433FF"/>
                </a:solidFill>
              </a:rPr>
              <a:t>cooler</a:t>
            </a:r>
            <a:r>
              <a:t>, more dense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391" name="temperature/density fluctuations have specific underlying structure generated by baryon acoustic oscillations…"/>
          <p:cNvSpPr txBox="1"/>
          <p:nvPr>
            <p:ph type="body" idx="1"/>
          </p:nvPr>
        </p:nvSpPr>
        <p:spPr>
          <a:xfrm>
            <a:off x="698500" y="2077246"/>
            <a:ext cx="11607800" cy="7440573"/>
          </a:xfrm>
          <a:prstGeom prst="rect">
            <a:avLst/>
          </a:prstGeom>
        </p:spPr>
        <p:txBody>
          <a:bodyPr/>
          <a:lstStyle/>
          <a:p>
            <a:pPr marL="0" indent="0" algn="ctr">
              <a:buSzTx/>
              <a:buNone/>
              <a:defRPr>
                <a:latin typeface="Avenir Book"/>
                <a:ea typeface="Avenir Book"/>
                <a:cs typeface="Avenir Book"/>
                <a:sym typeface="Avenir Book"/>
              </a:defRPr>
            </a:pPr>
            <a:r>
              <a:t>temperature/density fluctuations have specific underlying structure generated by </a:t>
            </a:r>
            <a:r>
              <a:rPr>
                <a:solidFill>
                  <a:srgbClr val="AC3319"/>
                </a:solidFill>
                <a:latin typeface="Avenir Medium"/>
                <a:ea typeface="Avenir Medium"/>
                <a:cs typeface="Avenir Medium"/>
                <a:sym typeface="Avenir Medium"/>
              </a:rPr>
              <a:t>baryon acoustic oscillations</a:t>
            </a:r>
            <a:endParaRPr>
              <a:solidFill>
                <a:srgbClr val="AC3319"/>
              </a:solidFill>
              <a:latin typeface="Avenir Medium"/>
              <a:ea typeface="Avenir Medium"/>
              <a:cs typeface="Avenir Medium"/>
              <a:sym typeface="Avenir Medium"/>
            </a:endParaRPr>
          </a:p>
          <a:p>
            <a:pPr marL="0" indent="0" algn="ctr">
              <a:buSzTx/>
              <a:buNone/>
              <a:defRPr>
                <a:latin typeface="Avenir Book"/>
                <a:ea typeface="Avenir Book"/>
                <a:cs typeface="Avenir Book"/>
                <a:sym typeface="Avenir Book"/>
              </a:defRPr>
            </a:pPr>
            <a:br>
              <a:rPr>
                <a:solidFill>
                  <a:srgbClr val="AC3319"/>
                </a:solidFill>
                <a:latin typeface="Avenir Medium"/>
                <a:ea typeface="Avenir Medium"/>
                <a:cs typeface="Avenir Medium"/>
                <a:sym typeface="Avenir Medium"/>
              </a:rPr>
            </a:br>
            <a:endParaRPr>
              <a:solidFill>
                <a:srgbClr val="AC3319"/>
              </a:solidFill>
              <a:latin typeface="Avenir Medium"/>
              <a:ea typeface="Avenir Medium"/>
              <a:cs typeface="Avenir Medium"/>
              <a:sym typeface="Avenir Medium"/>
            </a:endParaRPr>
          </a:p>
          <a:p>
            <a:pPr marL="0" indent="0" algn="ctr">
              <a:buSzTx/>
              <a:buNone/>
              <a:defRPr>
                <a:latin typeface="Avenir Book"/>
                <a:ea typeface="Avenir Book"/>
                <a:cs typeface="Avenir Book"/>
                <a:sym typeface="Avenir Book"/>
              </a:defRPr>
            </a:pPr>
            <a:endParaRPr>
              <a:solidFill>
                <a:srgbClr val="AC3319"/>
              </a:solidFill>
              <a:latin typeface="Avenir Medium"/>
              <a:ea typeface="Avenir Medium"/>
              <a:cs typeface="Avenir Medium"/>
              <a:sym typeface="Avenir Medium"/>
            </a:endParaRPr>
          </a:p>
          <a:p>
            <a:pPr marL="0" indent="0" algn="ctr">
              <a:buSzTx/>
              <a:buNone/>
              <a:defRPr>
                <a:latin typeface="Avenir Book"/>
                <a:ea typeface="Avenir Book"/>
                <a:cs typeface="Avenir Book"/>
                <a:sym typeface="Avenir Book"/>
              </a:defRPr>
            </a:pPr>
            <a:endParaRPr>
              <a:solidFill>
                <a:srgbClr val="AC3319"/>
              </a:solidFill>
              <a:latin typeface="Avenir Medium"/>
              <a:ea typeface="Avenir Medium"/>
              <a:cs typeface="Avenir Medium"/>
              <a:sym typeface="Avenir Medium"/>
            </a:endParaRPr>
          </a:p>
          <a:p>
            <a:pPr marL="0" indent="0" algn="ctr">
              <a:lnSpc>
                <a:spcPct val="100000"/>
              </a:lnSpc>
              <a:spcBef>
                <a:spcPts val="0"/>
              </a:spcBef>
              <a:buSzTx/>
              <a:buNone/>
              <a:defRPr>
                <a:latin typeface="Avenir Book"/>
                <a:ea typeface="Avenir Book"/>
                <a:cs typeface="Avenir Book"/>
                <a:sym typeface="Avenir Book"/>
              </a:defRPr>
            </a:pPr>
          </a:p>
          <a:p>
            <a:pPr marL="0" indent="0" algn="ctr">
              <a:lnSpc>
                <a:spcPct val="100000"/>
              </a:lnSpc>
              <a:spcBef>
                <a:spcPts val="0"/>
              </a:spcBef>
              <a:buSzTx/>
              <a:buNone/>
              <a:defRPr>
                <a:latin typeface="Avenir Book"/>
                <a:ea typeface="Avenir Book"/>
                <a:cs typeface="Avenir Book"/>
                <a:sym typeface="Avenir Book"/>
              </a:defRPr>
            </a:pPr>
          </a:p>
          <a:p>
            <a:pPr marL="0" indent="0" algn="ctr">
              <a:lnSpc>
                <a:spcPct val="100000"/>
              </a:lnSpc>
              <a:spcBef>
                <a:spcPts val="0"/>
              </a:spcBef>
              <a:buSzTx/>
              <a:buNone/>
              <a:defRPr>
                <a:latin typeface="Avenir Book"/>
                <a:ea typeface="Avenir Book"/>
                <a:cs typeface="Avenir Book"/>
                <a:sym typeface="Avenir Book"/>
              </a:defRPr>
            </a:pPr>
            <a:r>
              <a:t>gravitational potential wells/hills seeded by dark matter</a:t>
            </a:r>
          </a:p>
          <a:p>
            <a:pPr marL="0" indent="0" algn="ctr">
              <a:lnSpc>
                <a:spcPct val="100000"/>
              </a:lnSpc>
              <a:spcBef>
                <a:spcPts val="0"/>
              </a:spcBef>
              <a:buSzTx/>
              <a:buNone/>
              <a:defRPr>
                <a:latin typeface="Avenir Book"/>
                <a:ea typeface="Avenir Book"/>
                <a:cs typeface="Avenir Book"/>
                <a:sym typeface="Avenir Book"/>
              </a:defRPr>
            </a:pPr>
            <a:r>
              <a:t>gravity pulls PBF into over-densities</a:t>
            </a:r>
          </a:p>
          <a:p>
            <a:pPr marL="0" indent="0" algn="ctr">
              <a:lnSpc>
                <a:spcPct val="100000"/>
              </a:lnSpc>
              <a:spcBef>
                <a:spcPts val="0"/>
              </a:spcBef>
              <a:buSzTx/>
              <a:buNone/>
              <a:defRPr>
                <a:latin typeface="Avenir Book"/>
                <a:ea typeface="Avenir Book"/>
                <a:cs typeface="Avenir Book"/>
                <a:sym typeface="Avenir Book"/>
              </a:defRPr>
            </a:pPr>
            <a:r>
              <a:t>radiation pressure pushes PBF out</a:t>
            </a:r>
          </a:p>
          <a:p>
            <a:pPr marL="0" indent="0" algn="ctr">
              <a:lnSpc>
                <a:spcPct val="100000"/>
              </a:lnSpc>
              <a:spcBef>
                <a:spcPts val="0"/>
              </a:spcBef>
              <a:buSzTx/>
              <a:buNone/>
              <a:defRPr>
                <a:latin typeface="Avenir Book"/>
                <a:ea typeface="Avenir Book"/>
                <a:cs typeface="Avenir Book"/>
                <a:sym typeface="Avenir Book"/>
              </a:defRPr>
            </a:pPr>
            <a:r>
              <a:t>recombination freezes these oscillations into place</a:t>
            </a:r>
          </a:p>
        </p:txBody>
      </p:sp>
      <p:sp>
        <p:nvSpPr>
          <p:cNvPr id="392" name="Acoustic Oscillation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Acoustic Oscillations</a:t>
            </a:r>
          </a:p>
        </p:txBody>
      </p:sp>
      <p:pic>
        <p:nvPicPr>
          <p:cNvPr id="393" name="basicoscil.gif" descr="basicoscil.gif"/>
          <p:cNvPicPr>
            <a:picLocks noChangeAspect="0"/>
          </p:cNvPicPr>
          <p:nvPr/>
        </p:nvPicPr>
        <p:blipFill>
          <a:blip r:embed="rId4">
            <a:extLst/>
          </a:blip>
          <a:stretch>
            <a:fillRect/>
          </a:stretch>
        </p:blipFill>
        <p:spPr>
          <a:xfrm>
            <a:off x="449248" y="3760750"/>
            <a:ext cx="4335992" cy="2834641"/>
          </a:xfrm>
          <a:prstGeom prst="rect">
            <a:avLst/>
          </a:prstGeom>
          <a:ln w="12700">
            <a:miter lim="400000"/>
          </a:ln>
        </p:spPr>
      </p:pic>
      <p:pic>
        <p:nvPicPr>
          <p:cNvPr id="394" name="hotcold.gif" descr="hotcold.gif"/>
          <p:cNvPicPr>
            <a:picLocks noChangeAspect="0"/>
          </p:cNvPicPr>
          <p:nvPr/>
        </p:nvPicPr>
        <p:blipFill>
          <a:blip r:embed="rId5">
            <a:extLst/>
          </a:blip>
          <a:stretch>
            <a:fillRect/>
          </a:stretch>
        </p:blipFill>
        <p:spPr>
          <a:xfrm>
            <a:off x="4907372" y="3760750"/>
            <a:ext cx="7648180" cy="283464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8"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399" name="Sound waves in the early Univers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Sound waves in the early Universe</a:t>
            </a:r>
          </a:p>
        </p:txBody>
      </p:sp>
      <p:pic>
        <p:nvPicPr>
          <p:cNvPr id="400" name="acoustic_anim.gif" descr="acoustic_anim.gif"/>
          <p:cNvPicPr>
            <a:picLocks noChangeAspect="0"/>
          </p:cNvPicPr>
          <p:nvPr/>
        </p:nvPicPr>
        <p:blipFill>
          <a:blip r:embed="rId4">
            <a:extLst/>
          </a:blip>
          <a:stretch>
            <a:fillRect/>
          </a:stretch>
        </p:blipFill>
        <p:spPr>
          <a:xfrm>
            <a:off x="2996211" y="2047180"/>
            <a:ext cx="9730178" cy="7305824"/>
          </a:xfrm>
          <a:prstGeom prst="rect">
            <a:avLst/>
          </a:prstGeom>
          <a:ln w="12700">
            <a:miter lim="400000"/>
          </a:ln>
        </p:spPr>
      </p:pic>
      <p:sp>
        <p:nvSpPr>
          <p:cNvPr id="401" name="evolution of an initial overdensity"/>
          <p:cNvSpPr txBox="1"/>
          <p:nvPr/>
        </p:nvSpPr>
        <p:spPr>
          <a:xfrm>
            <a:off x="4346066" y="2156758"/>
            <a:ext cx="4076205"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Medium"/>
                <a:ea typeface="Avenir Medium"/>
                <a:cs typeface="Avenir Medium"/>
                <a:sym typeface="Avenir Medium"/>
              </a:defRPr>
            </a:lvl1pPr>
          </a:lstStyle>
          <a:p>
            <a:pPr/>
            <a:r>
              <a:t>evolution of an initial overdensity</a:t>
            </a:r>
          </a:p>
        </p:txBody>
      </p:sp>
      <p:sp>
        <p:nvSpPr>
          <p:cNvPr id="402" name="From Daniel Eisenstein: https://lweb.cfa.harvard.edu/~deisenst/acousticpeak/acoustic_anim.html"/>
          <p:cNvSpPr txBox="1"/>
          <p:nvPr/>
        </p:nvSpPr>
        <p:spPr>
          <a:xfrm>
            <a:off x="3977816" y="9325908"/>
            <a:ext cx="8940255"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latin typeface="Avenir Light"/>
                <a:ea typeface="Avenir Light"/>
                <a:cs typeface="Avenir Light"/>
                <a:sym typeface="Avenir Light"/>
              </a:defRPr>
            </a:lvl1pPr>
          </a:lstStyle>
          <a:p>
            <a:pPr/>
            <a:r>
              <a:t>From Daniel Eisenstein: https://lweb.cfa.harvard.edu/~deisenst/acousticpeak/acoustic_anim.html</a:t>
            </a:r>
          </a:p>
        </p:txBody>
      </p:sp>
      <p:sp>
        <p:nvSpPr>
          <p:cNvPr id="403" name="adiabatic initial fluctuations: equal perturbations in number density…"/>
          <p:cNvSpPr txBox="1"/>
          <p:nvPr/>
        </p:nvSpPr>
        <p:spPr>
          <a:xfrm>
            <a:off x="282066" y="3934792"/>
            <a:ext cx="2803625" cy="353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000000"/>
                </a:solidFill>
                <a:latin typeface="Avenir Book"/>
                <a:ea typeface="Avenir Book"/>
                <a:cs typeface="Avenir Book"/>
                <a:sym typeface="Avenir Book"/>
              </a:defRPr>
            </a:pPr>
            <a:r>
              <a:rPr>
                <a:solidFill>
                  <a:srgbClr val="AC3319"/>
                </a:solidFill>
                <a:latin typeface="Avenir Medium"/>
                <a:ea typeface="Avenir Medium"/>
                <a:cs typeface="Avenir Medium"/>
                <a:sym typeface="Avenir Medium"/>
              </a:rPr>
              <a:t>adiabatic initial fluctuations</a:t>
            </a:r>
            <a:r>
              <a:t>: equal perturbations in number density</a:t>
            </a:r>
          </a:p>
          <a:p>
            <a:pPr>
              <a:defRPr sz="2000">
                <a:solidFill>
                  <a:srgbClr val="000000"/>
                </a:solidFill>
                <a:latin typeface="Avenir Book"/>
                <a:ea typeface="Avenir Book"/>
                <a:cs typeface="Avenir Book"/>
                <a:sym typeface="Avenir Book"/>
              </a:defRPr>
            </a:pPr>
          </a:p>
          <a:p>
            <a:pPr>
              <a:defRPr sz="2000">
                <a:solidFill>
                  <a:srgbClr val="000000"/>
                </a:solidFill>
                <a:latin typeface="Avenir Book"/>
                <a:ea typeface="Avenir Book"/>
                <a:cs typeface="Avenir Book"/>
                <a:sym typeface="Avenir Book"/>
              </a:defRPr>
            </a:pPr>
            <a:r>
              <a:t>normalized so curves of the same height have same fractional perturbation (not density)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7" name="acoustic_anim-26 (dragged).tiff" descr="acoustic_anim-26 (dragged).tiff"/>
          <p:cNvPicPr>
            <a:picLocks noChangeAspect="1"/>
          </p:cNvPicPr>
          <p:nvPr/>
        </p:nvPicPr>
        <p:blipFill>
          <a:blip r:embed="rId3">
            <a:extLst/>
          </a:blip>
          <a:stretch>
            <a:fillRect/>
          </a:stretch>
        </p:blipFill>
        <p:spPr>
          <a:xfrm>
            <a:off x="2999232" y="2048255"/>
            <a:ext cx="9729217" cy="7305103"/>
          </a:xfrm>
          <a:prstGeom prst="rect">
            <a:avLst/>
          </a:prstGeom>
          <a:ln w="12700">
            <a:miter lim="400000"/>
          </a:ln>
        </p:spPr>
      </p:pic>
      <p:pic>
        <p:nvPicPr>
          <p:cNvPr id="408" name="Planck_CMB_pillars.jpg" descr="Planck_CMB_pillars.jpg"/>
          <p:cNvPicPr>
            <a:picLocks noChangeAspect="1"/>
          </p:cNvPicPr>
          <p:nvPr/>
        </p:nvPicPr>
        <p:blipFill>
          <a:blip r:embed="rId4">
            <a:alphaModFix amt="20260"/>
            <a:extLst/>
          </a:blip>
          <a:srcRect l="16227" t="36813" r="16227" b="45132"/>
          <a:stretch>
            <a:fillRect/>
          </a:stretch>
        </p:blipFill>
        <p:spPr>
          <a:xfrm>
            <a:off x="-38299" y="-6896"/>
            <a:ext cx="13081199" cy="1748235"/>
          </a:xfrm>
          <a:prstGeom prst="rect">
            <a:avLst/>
          </a:prstGeom>
          <a:ln w="12700">
            <a:miter lim="400000"/>
          </a:ln>
        </p:spPr>
      </p:pic>
      <p:sp>
        <p:nvSpPr>
          <p:cNvPr id="409" name="Sound waves in the early Univers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Sound waves in the early Universe</a:t>
            </a:r>
          </a:p>
        </p:txBody>
      </p:sp>
      <p:sp>
        <p:nvSpPr>
          <p:cNvPr id="410" name="evolution of an initial overdensity"/>
          <p:cNvSpPr txBox="1"/>
          <p:nvPr/>
        </p:nvSpPr>
        <p:spPr>
          <a:xfrm>
            <a:off x="4346066" y="2156758"/>
            <a:ext cx="4076205"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Medium"/>
                <a:ea typeface="Avenir Medium"/>
                <a:cs typeface="Avenir Medium"/>
                <a:sym typeface="Avenir Medium"/>
              </a:defRPr>
            </a:lvl1pPr>
          </a:lstStyle>
          <a:p>
            <a:pPr/>
            <a:r>
              <a:t>evolution of an initial overdensity</a:t>
            </a:r>
          </a:p>
        </p:txBody>
      </p:sp>
      <p:sp>
        <p:nvSpPr>
          <p:cNvPr id="411" name="From Daniel Eisenstein: https://lweb.cfa.harvard.edu/~deisenst/acousticpeak/acoustic_anim.html"/>
          <p:cNvSpPr txBox="1"/>
          <p:nvPr/>
        </p:nvSpPr>
        <p:spPr>
          <a:xfrm>
            <a:off x="3977816" y="9325908"/>
            <a:ext cx="8940255"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latin typeface="Avenir Light"/>
                <a:ea typeface="Avenir Light"/>
                <a:cs typeface="Avenir Light"/>
                <a:sym typeface="Avenir Light"/>
              </a:defRPr>
            </a:lvl1pPr>
          </a:lstStyle>
          <a:p>
            <a:pPr/>
            <a:r>
              <a:t>From Daniel Eisenstein: https://lweb.cfa.harvard.edu/~deisenst/acousticpeak/acoustic_anim.html</a:t>
            </a:r>
          </a:p>
        </p:txBody>
      </p:sp>
      <p:sp>
        <p:nvSpPr>
          <p:cNvPr id="412" name="DM stays mostly where it is (structure formation beginning)"/>
          <p:cNvSpPr txBox="1"/>
          <p:nvPr/>
        </p:nvSpPr>
        <p:spPr>
          <a:xfrm>
            <a:off x="383666" y="3121602"/>
            <a:ext cx="2803625"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Book"/>
                <a:ea typeface="Avenir Book"/>
                <a:cs typeface="Avenir Book"/>
                <a:sym typeface="Avenir Book"/>
              </a:defRPr>
            </a:lvl1pPr>
          </a:lstStyle>
          <a:p>
            <a:pPr/>
            <a:r>
              <a:t>DM stays mostly where it is (structure formation beginning)</a:t>
            </a:r>
          </a:p>
        </p:txBody>
      </p:sp>
      <p:sp>
        <p:nvSpPr>
          <p:cNvPr id="413" name="sound wave in photon-baryon fluid propagating outwards (pressure overdensity)"/>
          <p:cNvSpPr txBox="1"/>
          <p:nvPr/>
        </p:nvSpPr>
        <p:spPr>
          <a:xfrm>
            <a:off x="383666" y="4957856"/>
            <a:ext cx="2803625"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942193"/>
                </a:solidFill>
                <a:latin typeface="Avenir Book"/>
                <a:ea typeface="Avenir Book"/>
                <a:cs typeface="Avenir Book"/>
                <a:sym typeface="Avenir Book"/>
              </a:defRPr>
            </a:lvl1pPr>
          </a:lstStyle>
          <a:p>
            <a:pPr/>
            <a:r>
              <a:t>sound wave in photon-baryon fluid propagating outwards (pressure overdensity)</a:t>
            </a:r>
          </a:p>
        </p:txBody>
      </p:sp>
      <p:sp>
        <p:nvSpPr>
          <p:cNvPr id="414" name="neutrinos free-streaming out at the speed of light"/>
          <p:cNvSpPr txBox="1"/>
          <p:nvPr/>
        </p:nvSpPr>
        <p:spPr>
          <a:xfrm>
            <a:off x="383666" y="7149710"/>
            <a:ext cx="2803625"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7EC636"/>
                </a:solidFill>
                <a:latin typeface="Avenir Book"/>
                <a:ea typeface="Avenir Book"/>
                <a:cs typeface="Avenir Book"/>
                <a:sym typeface="Avenir Book"/>
              </a:defRPr>
            </a:lvl1pPr>
          </a:lstStyle>
          <a:p>
            <a:pPr/>
            <a:r>
              <a:t>neutrinos free-streaming out at the speed of light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acoustic_anim-50 (dragged).tiff" descr="acoustic_anim-50 (dragged).tiff"/>
          <p:cNvPicPr>
            <a:picLocks noChangeAspect="1"/>
          </p:cNvPicPr>
          <p:nvPr/>
        </p:nvPicPr>
        <p:blipFill>
          <a:blip r:embed="rId3">
            <a:extLst/>
          </a:blip>
          <a:stretch>
            <a:fillRect/>
          </a:stretch>
        </p:blipFill>
        <p:spPr>
          <a:xfrm>
            <a:off x="2999232" y="2048255"/>
            <a:ext cx="9729217" cy="7305103"/>
          </a:xfrm>
          <a:prstGeom prst="rect">
            <a:avLst/>
          </a:prstGeom>
          <a:ln w="12700">
            <a:miter lim="400000"/>
          </a:ln>
        </p:spPr>
      </p:pic>
      <p:pic>
        <p:nvPicPr>
          <p:cNvPr id="419" name="Planck_CMB_pillars.jpg" descr="Planck_CMB_pillars.jpg"/>
          <p:cNvPicPr>
            <a:picLocks noChangeAspect="1"/>
          </p:cNvPicPr>
          <p:nvPr/>
        </p:nvPicPr>
        <p:blipFill>
          <a:blip r:embed="rId4">
            <a:alphaModFix amt="20260"/>
            <a:extLst/>
          </a:blip>
          <a:srcRect l="16227" t="36813" r="16227" b="45132"/>
          <a:stretch>
            <a:fillRect/>
          </a:stretch>
        </p:blipFill>
        <p:spPr>
          <a:xfrm>
            <a:off x="-38299" y="-6896"/>
            <a:ext cx="13081199" cy="1748235"/>
          </a:xfrm>
          <a:prstGeom prst="rect">
            <a:avLst/>
          </a:prstGeom>
          <a:ln w="12700">
            <a:miter lim="400000"/>
          </a:ln>
        </p:spPr>
      </p:pic>
      <p:sp>
        <p:nvSpPr>
          <p:cNvPr id="420" name="Sound waves in the early Univers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Sound waves in the early Universe</a:t>
            </a:r>
          </a:p>
        </p:txBody>
      </p:sp>
      <p:sp>
        <p:nvSpPr>
          <p:cNvPr id="421" name="evolution of an initial overdensity"/>
          <p:cNvSpPr txBox="1"/>
          <p:nvPr/>
        </p:nvSpPr>
        <p:spPr>
          <a:xfrm>
            <a:off x="4346066" y="2156758"/>
            <a:ext cx="4076205"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Medium"/>
                <a:ea typeface="Avenir Medium"/>
                <a:cs typeface="Avenir Medium"/>
                <a:sym typeface="Avenir Medium"/>
              </a:defRPr>
            </a:lvl1pPr>
          </a:lstStyle>
          <a:p>
            <a:pPr/>
            <a:r>
              <a:t>evolution of an initial overdensity</a:t>
            </a:r>
          </a:p>
        </p:txBody>
      </p:sp>
      <p:sp>
        <p:nvSpPr>
          <p:cNvPr id="422" name="From Daniel Eisenstein: https://lweb.cfa.harvard.edu/~deisenst/acousticpeak/acoustic_anim.html"/>
          <p:cNvSpPr txBox="1"/>
          <p:nvPr/>
        </p:nvSpPr>
        <p:spPr>
          <a:xfrm>
            <a:off x="3977816" y="9325908"/>
            <a:ext cx="8940255"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latin typeface="Avenir Light"/>
                <a:ea typeface="Avenir Light"/>
                <a:cs typeface="Avenir Light"/>
                <a:sym typeface="Avenir Light"/>
              </a:defRPr>
            </a:lvl1pPr>
          </a:lstStyle>
          <a:p>
            <a:pPr/>
            <a:r>
              <a:t>From Daniel Eisenstein: https://lweb.cfa.harvard.edu/~deisenst/acousticpeak/acoustic_anim.html</a:t>
            </a:r>
          </a:p>
        </p:txBody>
      </p:sp>
      <p:sp>
        <p:nvSpPr>
          <p:cNvPr id="423" name="photons decouple and begin free-streaming"/>
          <p:cNvSpPr txBox="1"/>
          <p:nvPr/>
        </p:nvSpPr>
        <p:spPr>
          <a:xfrm>
            <a:off x="368306" y="4217529"/>
            <a:ext cx="2803625"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FF2600"/>
                </a:solidFill>
                <a:latin typeface="Avenir Book"/>
                <a:ea typeface="Avenir Book"/>
                <a:cs typeface="Avenir Book"/>
                <a:sym typeface="Avenir Book"/>
              </a:defRPr>
            </a:lvl1pPr>
          </a:lstStyle>
          <a:p>
            <a:pPr/>
            <a:r>
              <a:t>photons decouple and begin free-streaming</a:t>
            </a:r>
          </a:p>
        </p:txBody>
      </p:sp>
      <p:sp>
        <p:nvSpPr>
          <p:cNvPr id="424" name="baryons no longer dragged out by photons"/>
          <p:cNvSpPr txBox="1"/>
          <p:nvPr/>
        </p:nvSpPr>
        <p:spPr>
          <a:xfrm>
            <a:off x="368306" y="6053783"/>
            <a:ext cx="2803625"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1616F5"/>
                </a:solidFill>
                <a:latin typeface="Avenir Book"/>
                <a:ea typeface="Avenir Book"/>
                <a:cs typeface="Avenir Book"/>
                <a:sym typeface="Avenir Book"/>
              </a:defRPr>
            </a:lvl1pPr>
          </a:lstStyle>
          <a:p>
            <a:pPr/>
            <a:r>
              <a:t>baryons no longer dragged out by photons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157" name="CMB = electromagnetic radiation permeating the Universe…"/>
          <p:cNvSpPr txBox="1"/>
          <p:nvPr>
            <p:ph type="body" idx="1"/>
          </p:nvPr>
        </p:nvSpPr>
        <p:spPr>
          <a:xfrm>
            <a:off x="698500" y="2287318"/>
            <a:ext cx="11607800" cy="6934896"/>
          </a:xfrm>
          <a:prstGeom prst="rect">
            <a:avLst/>
          </a:prstGeom>
        </p:spPr>
        <p:txBody>
          <a:bodyPr/>
          <a:lstStyle/>
          <a:p>
            <a:pPr marL="0" indent="0">
              <a:buSzTx/>
              <a:buNone/>
              <a:defRPr>
                <a:latin typeface="Avenir Book"/>
                <a:ea typeface="Avenir Book"/>
                <a:cs typeface="Avenir Book"/>
                <a:sym typeface="Avenir Book"/>
              </a:defRPr>
            </a:pPr>
            <a:r>
              <a:t>CMB = </a:t>
            </a:r>
            <a:r>
              <a:rPr>
                <a:solidFill>
                  <a:srgbClr val="AC3319"/>
                </a:solidFill>
                <a:latin typeface="Avenir Medium"/>
                <a:ea typeface="Avenir Medium"/>
                <a:cs typeface="Avenir Medium"/>
                <a:sym typeface="Avenir Medium"/>
              </a:rPr>
              <a:t>electromagnetic radiation</a:t>
            </a:r>
            <a:r>
              <a:t> permeating the Universe</a:t>
            </a:r>
          </a:p>
          <a:p>
            <a:pPr marL="0" indent="0">
              <a:buSzTx/>
              <a:buNone/>
              <a:defRPr>
                <a:latin typeface="Avenir Book"/>
                <a:ea typeface="Avenir Book"/>
                <a:cs typeface="Avenir Book"/>
                <a:sym typeface="Avenir Book"/>
              </a:defRPr>
            </a:pPr>
            <a:r>
              <a:t>Can be described by its </a:t>
            </a:r>
            <a:r>
              <a:rPr>
                <a:solidFill>
                  <a:srgbClr val="AC3319"/>
                </a:solidFill>
                <a:latin typeface="Avenir Medium"/>
                <a:ea typeface="Avenir Medium"/>
                <a:cs typeface="Avenir Medium"/>
                <a:sym typeface="Avenir Medium"/>
              </a:rPr>
              <a:t>intensity</a:t>
            </a:r>
            <a:r>
              <a:t> </a:t>
            </a:r>
          </a:p>
          <a:p>
            <a:pPr marL="0" indent="0" algn="ctr">
              <a:buSzTx/>
              <a:buNone/>
              <a:defRPr>
                <a:latin typeface="Avenir Book"/>
                <a:ea typeface="Avenir Book"/>
                <a:cs typeface="Avenir Book"/>
                <a:sym typeface="Avenir Book"/>
              </a:defRPr>
            </a:pPr>
            <a14:m>
              <m:oMath>
                <m:r>
                  <a:rPr xmlns:a="http://schemas.openxmlformats.org/drawingml/2006/main" sz="4350" i="1">
                    <a:solidFill>
                      <a:srgbClr val="000000"/>
                    </a:solidFill>
                    <a:latin typeface="Cambria Math" panose="02040503050406030204" pitchFamily="18" charset="0"/>
                  </a:rPr>
                  <m:t>I</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ν</m:t>
                </m:r>
                <m:r>
                  <a:rPr xmlns:a="http://schemas.openxmlformats.org/drawingml/2006/main" sz="4350" i="1">
                    <a:solidFill>
                      <a:srgbClr val="000000"/>
                    </a:solidFill>
                    <a:latin typeface="Cambria Math" panose="02040503050406030204" pitchFamily="18" charset="0"/>
                  </a:rPr>
                  <m:t>,</m:t>
                </m:r>
                <m:limUpp>
                  <m:e>
                    <m:r>
                      <a:rPr xmlns:a="http://schemas.openxmlformats.org/drawingml/2006/main" sz="4350" i="1">
                        <a:solidFill>
                          <a:srgbClr val="000000"/>
                        </a:solidFill>
                        <a:latin typeface="Cambria Math" panose="02040503050406030204" pitchFamily="18" charset="0"/>
                      </a:rPr>
                      <m:t>n</m:t>
                    </m:r>
                  </m:e>
                  <m:lim>
                    <m:r>
                      <a:rPr xmlns:a="http://schemas.openxmlformats.org/drawingml/2006/main" sz="4350" i="1">
                        <a:solidFill>
                          <a:srgbClr val="000000"/>
                        </a:solidFill>
                        <a:latin typeface="Cambria Math" panose="02040503050406030204" pitchFamily="18" charset="0"/>
                      </a:rPr>
                      <m:t>̂</m:t>
                    </m:r>
                  </m:lim>
                </m:limUpp>
                <m:r>
                  <a:rPr xmlns:a="http://schemas.openxmlformats.org/drawingml/2006/main" sz="4350" i="1">
                    <a:solidFill>
                      <a:srgbClr val="000000"/>
                    </a:solidFill>
                    <a:latin typeface="Cambria Math" panose="02040503050406030204" pitchFamily="18" charset="0"/>
                  </a:rPr>
                  <m:t>)</m:t>
                </m:r>
              </m:oMath>
            </a14:m>
            <a:r>
              <a:t>                             </a:t>
            </a:r>
          </a:p>
          <a:p>
            <a:pPr marL="0" indent="0">
              <a:buSzTx/>
              <a:buNone/>
              <a:defRPr>
                <a:latin typeface="Avenir Book"/>
                <a:ea typeface="Avenir Book"/>
                <a:cs typeface="Avenir Book"/>
                <a:sym typeface="Avenir Book"/>
              </a:defRPr>
            </a:pPr>
          </a:p>
          <a:p>
            <a:pPr marL="0" indent="0">
              <a:buSzTx/>
              <a:buNone/>
              <a:defRPr>
                <a:latin typeface="Avenir Book"/>
                <a:ea typeface="Avenir Book"/>
                <a:cs typeface="Avenir Book"/>
                <a:sym typeface="Avenir Book"/>
              </a:defRPr>
            </a:pPr>
            <a:r>
              <a:t>or equivalently the </a:t>
            </a:r>
            <a:r>
              <a:rPr>
                <a:solidFill>
                  <a:srgbClr val="AC3319"/>
                </a:solidFill>
                <a:latin typeface="Avenir Medium"/>
                <a:ea typeface="Avenir Medium"/>
                <a:cs typeface="Avenir Medium"/>
                <a:sym typeface="Avenir Medium"/>
              </a:rPr>
              <a:t>phase space density/occupation number</a:t>
            </a:r>
            <a:r>
              <a:rPr>
                <a:latin typeface="Avenir Medium"/>
                <a:ea typeface="Avenir Medium"/>
                <a:cs typeface="Avenir Medium"/>
                <a:sym typeface="Avenir Medium"/>
              </a:rPr>
              <a:t> </a:t>
            </a:r>
            <a:br>
              <a:rPr>
                <a:latin typeface="Avenir Medium"/>
                <a:ea typeface="Avenir Medium"/>
                <a:cs typeface="Avenir Medium"/>
                <a:sym typeface="Avenir Medium"/>
              </a:rPr>
            </a:br>
            <a:r>
              <a:t>[# of photons per </a:t>
            </a:r>
            <a14:m>
              <m:oMath>
                <m:sSup>
                  <m:e>
                    <m:r>
                      <a:rPr xmlns:a="http://schemas.openxmlformats.org/drawingml/2006/main" sz="3250" i="1">
                        <a:solidFill>
                          <a:srgbClr val="000000"/>
                        </a:solidFill>
                        <a:latin typeface="Cambria Math" panose="02040503050406030204" pitchFamily="18" charset="0"/>
                      </a:rPr>
                      <m:t>d</m:t>
                    </m:r>
                  </m:e>
                  <m:sup>
                    <m:r>
                      <a:rPr xmlns:a="http://schemas.openxmlformats.org/drawingml/2006/main" sz="3250" i="1">
                        <a:solidFill>
                          <a:srgbClr val="000000"/>
                        </a:solidFill>
                        <a:latin typeface="Cambria Math" panose="02040503050406030204" pitchFamily="18" charset="0"/>
                      </a:rPr>
                      <m:t>3</m:t>
                    </m:r>
                  </m:sup>
                </m:sSup>
                <m:r>
                  <a:rPr xmlns:a="http://schemas.openxmlformats.org/drawingml/2006/main" sz="3250" i="1">
                    <a:solidFill>
                      <a:srgbClr val="000000"/>
                    </a:solidFill>
                    <a:latin typeface="Cambria Math" panose="02040503050406030204" pitchFamily="18" charset="0"/>
                  </a:rPr>
                  <m:t>x</m:t>
                </m:r>
                <m:sSup>
                  <m:e>
                    <m:r>
                      <a:rPr xmlns:a="http://schemas.openxmlformats.org/drawingml/2006/main" sz="3250" i="1">
                        <a:solidFill>
                          <a:srgbClr val="000000"/>
                        </a:solidFill>
                        <a:latin typeface="Cambria Math" panose="02040503050406030204" pitchFamily="18" charset="0"/>
                      </a:rPr>
                      <m:t>d</m:t>
                    </m:r>
                  </m:e>
                  <m:sup>
                    <m:r>
                      <a:rPr xmlns:a="http://schemas.openxmlformats.org/drawingml/2006/main" sz="3250" i="1">
                        <a:solidFill>
                          <a:srgbClr val="000000"/>
                        </a:solidFill>
                        <a:latin typeface="Cambria Math" panose="02040503050406030204" pitchFamily="18" charset="0"/>
                      </a:rPr>
                      <m:t>3</m:t>
                    </m:r>
                  </m:sup>
                </m:sSup>
                <m:r>
                  <a:rPr xmlns:a="http://schemas.openxmlformats.org/drawingml/2006/main" sz="3250" i="1">
                    <a:solidFill>
                      <a:srgbClr val="000000"/>
                    </a:solidFill>
                    <a:latin typeface="Cambria Math" panose="02040503050406030204" pitchFamily="18" charset="0"/>
                  </a:rPr>
                  <m:t>p</m:t>
                </m:r>
              </m:oMath>
            </a14:m>
            <a:r>
              <a:t>]</a:t>
            </a:r>
            <a:endParaRPr>
              <a:solidFill>
                <a:srgbClr val="AC3319"/>
              </a:solidFill>
              <a:latin typeface="Avenir Medium"/>
              <a:ea typeface="Avenir Medium"/>
              <a:cs typeface="Avenir Medium"/>
              <a:sym typeface="Avenir Medium"/>
            </a:endParaRPr>
          </a:p>
          <a:p>
            <a:pPr marL="0" indent="0" algn="ctr">
              <a:buSzTx/>
              <a:buNone/>
              <a:defRPr sz="4000">
                <a:latin typeface="Avenir Book"/>
                <a:ea typeface="Avenir Book"/>
                <a:cs typeface="Avenir Book"/>
                <a:sym typeface="Avenir Book"/>
              </a:defRPr>
            </a:pPr>
            <a14:m>
              <m:oMathPara>
                <m:oMathParaPr>
                  <m:jc m:val="center"/>
                </m:oMathParaPr>
                <m:oMath>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ν</m:t>
                  </m:r>
                  <m:r>
                    <a:rPr xmlns:a="http://schemas.openxmlformats.org/drawingml/2006/main" sz="4400" i="1">
                      <a:solidFill>
                        <a:srgbClr val="000000"/>
                      </a:solidFill>
                      <a:latin typeface="Cambria Math" panose="02040503050406030204" pitchFamily="18" charset="0"/>
                    </a:rPr>
                    <m:t>,</m:t>
                  </m:r>
                  <m:limUpp>
                    <m:e>
                      <m:r>
                        <a:rPr xmlns:a="http://schemas.openxmlformats.org/drawingml/2006/main" sz="4400" i="1">
                          <a:solidFill>
                            <a:srgbClr val="000000"/>
                          </a:solidFill>
                          <a:latin typeface="Cambria Math" panose="02040503050406030204" pitchFamily="18" charset="0"/>
                        </a:rPr>
                        <m:t>n</m:t>
                      </m:r>
                    </m:e>
                    <m:lim>
                      <m:r>
                        <a:rPr xmlns:a="http://schemas.openxmlformats.org/drawingml/2006/main" sz="4400" i="1">
                          <a:solidFill>
                            <a:srgbClr val="000000"/>
                          </a:solidFill>
                          <a:latin typeface="Cambria Math" panose="02040503050406030204" pitchFamily="18" charset="0"/>
                        </a:rPr>
                        <m:t>̂</m:t>
                      </m:r>
                    </m:lim>
                  </m:limUpp>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h</m:t>
                      </m:r>
                    </m:e>
                    <m:sup>
                      <m:r>
                        <a:rPr xmlns:a="http://schemas.openxmlformats.org/drawingml/2006/main" sz="4400" i="1">
                          <a:solidFill>
                            <a:srgbClr val="000000"/>
                          </a:solidFill>
                          <a:latin typeface="Cambria Math" panose="02040503050406030204" pitchFamily="18" charset="0"/>
                        </a:rPr>
                        <m:t>4</m:t>
                      </m:r>
                    </m:sup>
                  </m:sSup>
                  <m:sSup>
                    <m:e>
                      <m:r>
                        <a:rPr xmlns:a="http://schemas.openxmlformats.org/drawingml/2006/main" sz="4400" i="1">
                          <a:solidFill>
                            <a:srgbClr val="000000"/>
                          </a:solidFill>
                          <a:latin typeface="Cambria Math" panose="02040503050406030204" pitchFamily="18" charset="0"/>
                        </a:rPr>
                        <m:t>ν</m:t>
                      </m:r>
                    </m:e>
                    <m:sup>
                      <m:r>
                        <a:rPr xmlns:a="http://schemas.openxmlformats.org/drawingml/2006/main" sz="4400" i="1">
                          <a:solidFill>
                            <a:srgbClr val="000000"/>
                          </a:solidFill>
                          <a:latin typeface="Cambria Math" panose="02040503050406030204" pitchFamily="18" charset="0"/>
                        </a:rPr>
                        <m:t>3</m:t>
                      </m:r>
                    </m:sup>
                  </m:sSup>
                  <m:r>
                    <a:rPr xmlns:a="http://schemas.openxmlformats.org/drawingml/2006/main" sz="4400" i="1">
                      <a:solidFill>
                        <a:srgbClr val="000000"/>
                      </a:solidFill>
                      <a:latin typeface="Cambria Math" panose="02040503050406030204" pitchFamily="18" charset="0"/>
                    </a:rPr>
                    <m:t>f</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ν</m:t>
                  </m:r>
                  <m:r>
                    <a:rPr xmlns:a="http://schemas.openxmlformats.org/drawingml/2006/main" sz="4400" i="1">
                      <a:solidFill>
                        <a:srgbClr val="000000"/>
                      </a:solidFill>
                      <a:latin typeface="Cambria Math" panose="02040503050406030204" pitchFamily="18" charset="0"/>
                    </a:rPr>
                    <m:t>)</m:t>
                  </m:r>
                </m:oMath>
              </m:oMathPara>
            </a14:m>
          </a:p>
        </p:txBody>
      </p:sp>
      <p:sp>
        <p:nvSpPr>
          <p:cNvPr id="158" name="Basic definition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Basic definitions</a:t>
            </a:r>
          </a:p>
        </p:txBody>
      </p:sp>
      <p:sp>
        <p:nvSpPr>
          <p:cNvPr id="159" name="Oval"/>
          <p:cNvSpPr/>
          <p:nvPr/>
        </p:nvSpPr>
        <p:spPr>
          <a:xfrm>
            <a:off x="6053864" y="4157133"/>
            <a:ext cx="511970" cy="662981"/>
          </a:xfrm>
          <a:prstGeom prst="ellipse">
            <a:avLst/>
          </a:prstGeom>
          <a:ln w="38100">
            <a:solidFill>
              <a:srgbClr val="942193"/>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160" name="Oval"/>
          <p:cNvSpPr/>
          <p:nvPr/>
        </p:nvSpPr>
        <p:spPr>
          <a:xfrm>
            <a:off x="6654998" y="4157133"/>
            <a:ext cx="511970" cy="662981"/>
          </a:xfrm>
          <a:prstGeom prst="ellipse">
            <a:avLst/>
          </a:prstGeom>
          <a:ln w="38100">
            <a:solidFill>
              <a:srgbClr val="0A1DF3"/>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p>
        </p:txBody>
      </p:sp>
      <p:sp>
        <p:nvSpPr>
          <p:cNvPr id="161" name="frequency"/>
          <p:cNvSpPr txBox="1"/>
          <p:nvPr/>
        </p:nvSpPr>
        <p:spPr>
          <a:xfrm>
            <a:off x="4222821" y="4904316"/>
            <a:ext cx="1838910"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942193"/>
                </a:solidFill>
                <a:latin typeface="Avenir Book"/>
                <a:ea typeface="Avenir Book"/>
                <a:cs typeface="Avenir Book"/>
                <a:sym typeface="Avenir Book"/>
              </a:defRPr>
            </a:lvl1pPr>
          </a:lstStyle>
          <a:p>
            <a:pPr/>
            <a:r>
              <a:t>frequency</a:t>
            </a:r>
          </a:p>
        </p:txBody>
      </p:sp>
      <p:sp>
        <p:nvSpPr>
          <p:cNvPr id="162" name="direction of propagation"/>
          <p:cNvSpPr txBox="1"/>
          <p:nvPr/>
        </p:nvSpPr>
        <p:spPr>
          <a:xfrm>
            <a:off x="7516355" y="4643966"/>
            <a:ext cx="2594693"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0A1DF3"/>
                </a:solidFill>
                <a:latin typeface="Avenir Book"/>
                <a:ea typeface="Avenir Book"/>
                <a:cs typeface="Avenir Book"/>
                <a:sym typeface="Avenir Book"/>
              </a:defRPr>
            </a:lvl1pPr>
          </a:lstStyle>
          <a:p>
            <a:pPr/>
            <a:r>
              <a:t>direction of propagation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8" name="acoustic_anim-117 (dragged).tiff" descr="acoustic_anim-117 (dragged).tiff"/>
          <p:cNvPicPr>
            <a:picLocks noChangeAspect="1"/>
          </p:cNvPicPr>
          <p:nvPr/>
        </p:nvPicPr>
        <p:blipFill>
          <a:blip r:embed="rId3">
            <a:extLst/>
          </a:blip>
          <a:stretch>
            <a:fillRect/>
          </a:stretch>
        </p:blipFill>
        <p:spPr>
          <a:xfrm>
            <a:off x="2999232" y="2048255"/>
            <a:ext cx="9729217" cy="7305103"/>
          </a:xfrm>
          <a:prstGeom prst="rect">
            <a:avLst/>
          </a:prstGeom>
          <a:ln w="12700">
            <a:miter lim="400000"/>
          </a:ln>
        </p:spPr>
      </p:pic>
      <p:pic>
        <p:nvPicPr>
          <p:cNvPr id="429" name="Planck_CMB_pillars.jpg" descr="Planck_CMB_pillars.jpg"/>
          <p:cNvPicPr>
            <a:picLocks noChangeAspect="1"/>
          </p:cNvPicPr>
          <p:nvPr/>
        </p:nvPicPr>
        <p:blipFill>
          <a:blip r:embed="rId4">
            <a:alphaModFix amt="20260"/>
            <a:extLst/>
          </a:blip>
          <a:srcRect l="16227" t="36813" r="16227" b="45132"/>
          <a:stretch>
            <a:fillRect/>
          </a:stretch>
        </p:blipFill>
        <p:spPr>
          <a:xfrm>
            <a:off x="-38299" y="-6896"/>
            <a:ext cx="13081199" cy="1748235"/>
          </a:xfrm>
          <a:prstGeom prst="rect">
            <a:avLst/>
          </a:prstGeom>
          <a:ln w="12700">
            <a:miter lim="400000"/>
          </a:ln>
        </p:spPr>
      </p:pic>
      <p:sp>
        <p:nvSpPr>
          <p:cNvPr id="430" name="Sound waves in the early Univers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Sound waves in the early Universe</a:t>
            </a:r>
          </a:p>
        </p:txBody>
      </p:sp>
      <p:sp>
        <p:nvSpPr>
          <p:cNvPr id="431" name="evolution of an initial overdensity"/>
          <p:cNvSpPr txBox="1"/>
          <p:nvPr/>
        </p:nvSpPr>
        <p:spPr>
          <a:xfrm>
            <a:off x="4346066" y="2156758"/>
            <a:ext cx="4076205"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Medium"/>
                <a:ea typeface="Avenir Medium"/>
                <a:cs typeface="Avenir Medium"/>
                <a:sym typeface="Avenir Medium"/>
              </a:defRPr>
            </a:lvl1pPr>
          </a:lstStyle>
          <a:p>
            <a:pPr/>
            <a:r>
              <a:t>evolution of an initial overdensity</a:t>
            </a:r>
          </a:p>
        </p:txBody>
      </p:sp>
      <p:sp>
        <p:nvSpPr>
          <p:cNvPr id="432" name="From Daniel Eisenstein: https://lweb.cfa.harvard.edu/~deisenst/acousticpeak/acoustic_anim.html"/>
          <p:cNvSpPr txBox="1"/>
          <p:nvPr/>
        </p:nvSpPr>
        <p:spPr>
          <a:xfrm>
            <a:off x="3977816" y="9325908"/>
            <a:ext cx="8940255"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latin typeface="Avenir Light"/>
                <a:ea typeface="Avenir Light"/>
                <a:cs typeface="Avenir Light"/>
                <a:sym typeface="Avenir Light"/>
              </a:defRPr>
            </a:lvl1pPr>
          </a:lstStyle>
          <a:p>
            <a:pPr/>
            <a:r>
              <a:t>From Daniel Eisenstein: https://lweb.cfa.harvard.edu/~deisenst/acousticpeak/acoustic_anim.html</a:t>
            </a:r>
          </a:p>
        </p:txBody>
      </p:sp>
      <p:sp>
        <p:nvSpPr>
          <p:cNvPr id="433" name="baryons fall back in initial DM peak"/>
          <p:cNvSpPr txBox="1"/>
          <p:nvPr/>
        </p:nvSpPr>
        <p:spPr>
          <a:xfrm>
            <a:off x="383666" y="4219764"/>
            <a:ext cx="2803625"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1616F5"/>
                </a:solidFill>
                <a:latin typeface="Avenir Book"/>
                <a:ea typeface="Avenir Book"/>
                <a:cs typeface="Avenir Book"/>
                <a:sym typeface="Avenir Book"/>
              </a:defRPr>
            </a:lvl1pPr>
          </a:lstStyle>
          <a:p>
            <a:pPr/>
            <a:r>
              <a:t>baryons fall back in initial DM peak</a:t>
            </a:r>
          </a:p>
        </p:txBody>
      </p:sp>
      <p:sp>
        <p:nvSpPr>
          <p:cNvPr id="434" name="DM falls into baryon peak"/>
          <p:cNvSpPr txBox="1"/>
          <p:nvPr/>
        </p:nvSpPr>
        <p:spPr>
          <a:xfrm>
            <a:off x="383666" y="6394449"/>
            <a:ext cx="2803625"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Book"/>
                <a:ea typeface="Avenir Book"/>
                <a:cs typeface="Avenir Book"/>
                <a:sym typeface="Avenir Book"/>
              </a:defRPr>
            </a:lvl1pPr>
          </a:lstStyle>
          <a:p>
            <a:pPr/>
            <a:r>
              <a:t>DM falls into baryon peak</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acoustic_anim-140 (dragged).tiff" descr="acoustic_anim-140 (dragged).tiff"/>
          <p:cNvPicPr>
            <a:picLocks noChangeAspect="1"/>
          </p:cNvPicPr>
          <p:nvPr/>
        </p:nvPicPr>
        <p:blipFill>
          <a:blip r:embed="rId3">
            <a:extLst/>
          </a:blip>
          <a:stretch>
            <a:fillRect/>
          </a:stretch>
        </p:blipFill>
        <p:spPr>
          <a:xfrm>
            <a:off x="2999232" y="2048255"/>
            <a:ext cx="9729217" cy="7305103"/>
          </a:xfrm>
          <a:prstGeom prst="rect">
            <a:avLst/>
          </a:prstGeom>
          <a:ln w="12700">
            <a:miter lim="400000"/>
          </a:ln>
        </p:spPr>
      </p:pic>
      <p:pic>
        <p:nvPicPr>
          <p:cNvPr id="439" name="Planck_CMB_pillars.jpg" descr="Planck_CMB_pillars.jpg"/>
          <p:cNvPicPr>
            <a:picLocks noChangeAspect="1"/>
          </p:cNvPicPr>
          <p:nvPr/>
        </p:nvPicPr>
        <p:blipFill>
          <a:blip r:embed="rId4">
            <a:alphaModFix amt="20260"/>
            <a:extLst/>
          </a:blip>
          <a:srcRect l="16227" t="36813" r="16227" b="45132"/>
          <a:stretch>
            <a:fillRect/>
          </a:stretch>
        </p:blipFill>
        <p:spPr>
          <a:xfrm>
            <a:off x="-38299" y="-6896"/>
            <a:ext cx="13081199" cy="1748235"/>
          </a:xfrm>
          <a:prstGeom prst="rect">
            <a:avLst/>
          </a:prstGeom>
          <a:ln w="12700">
            <a:miter lim="400000"/>
          </a:ln>
        </p:spPr>
      </p:pic>
      <p:sp>
        <p:nvSpPr>
          <p:cNvPr id="440" name="Sound waves in the early Univers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Sound waves in the early Universe</a:t>
            </a:r>
          </a:p>
        </p:txBody>
      </p:sp>
      <p:sp>
        <p:nvSpPr>
          <p:cNvPr id="441" name="evolution of an initial overdensity"/>
          <p:cNvSpPr txBox="1"/>
          <p:nvPr/>
        </p:nvSpPr>
        <p:spPr>
          <a:xfrm>
            <a:off x="4346066" y="2156758"/>
            <a:ext cx="4076205"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Medium"/>
                <a:ea typeface="Avenir Medium"/>
                <a:cs typeface="Avenir Medium"/>
                <a:sym typeface="Avenir Medium"/>
              </a:defRPr>
            </a:lvl1pPr>
          </a:lstStyle>
          <a:p>
            <a:pPr/>
            <a:r>
              <a:t>evolution of an initial overdensity</a:t>
            </a:r>
          </a:p>
        </p:txBody>
      </p:sp>
      <p:sp>
        <p:nvSpPr>
          <p:cNvPr id="442" name="From Daniel Eisenstein: https://lweb.cfa.harvard.edu/~deisenst/acousticpeak/acoustic_anim.html"/>
          <p:cNvSpPr txBox="1"/>
          <p:nvPr/>
        </p:nvSpPr>
        <p:spPr>
          <a:xfrm>
            <a:off x="3977816" y="9325908"/>
            <a:ext cx="8940255"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latin typeface="Avenir Light"/>
                <a:ea typeface="Avenir Light"/>
                <a:cs typeface="Avenir Light"/>
                <a:sym typeface="Avenir Light"/>
              </a:defRPr>
            </a:lvl1pPr>
          </a:lstStyle>
          <a:p>
            <a:pPr/>
            <a:r>
              <a:t>From Daniel Eisenstein: https://lweb.cfa.harvard.edu/~deisenst/acousticpeak/acoustic_anim.html</a:t>
            </a:r>
          </a:p>
        </p:txBody>
      </p:sp>
      <p:sp>
        <p:nvSpPr>
          <p:cNvPr id="443" name="baryons and DM trace each other"/>
          <p:cNvSpPr txBox="1"/>
          <p:nvPr/>
        </p:nvSpPr>
        <p:spPr>
          <a:xfrm>
            <a:off x="245426" y="4305489"/>
            <a:ext cx="2803625"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Book"/>
                <a:ea typeface="Avenir Book"/>
                <a:cs typeface="Avenir Book"/>
                <a:sym typeface="Avenir Book"/>
              </a:defRPr>
            </a:lvl1pPr>
          </a:lstStyle>
          <a:p>
            <a:pPr/>
            <a:r>
              <a:t>baryons and DM trace each other</a:t>
            </a:r>
          </a:p>
        </p:txBody>
      </p:sp>
      <p:sp>
        <p:nvSpPr>
          <p:cNvPr id="444" name="BAO peak at 150 Mpc"/>
          <p:cNvSpPr txBox="1"/>
          <p:nvPr/>
        </p:nvSpPr>
        <p:spPr>
          <a:xfrm>
            <a:off x="245426" y="6651624"/>
            <a:ext cx="2803625"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1818F5"/>
                </a:solidFill>
                <a:latin typeface="Avenir Book"/>
                <a:ea typeface="Avenir Book"/>
                <a:cs typeface="Avenir Book"/>
                <a:sym typeface="Avenir Book"/>
              </a:defRPr>
            </a:lvl1pPr>
          </a:lstStyle>
          <a:p>
            <a:pPr/>
            <a:r>
              <a:t>BAO peak at 150 Mpc</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8"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449" name="CMB Theory: play (sound waves in the early Universe)"/>
          <p:cNvSpPr txBox="1"/>
          <p:nvPr>
            <p:ph type="title"/>
          </p:nvPr>
        </p:nvSpPr>
        <p:spPr>
          <a:xfrm>
            <a:off x="698500" y="359221"/>
            <a:ext cx="11607800" cy="1016001"/>
          </a:xfrm>
          <a:prstGeom prst="rect">
            <a:avLst/>
          </a:prstGeom>
        </p:spPr>
        <p:txBody>
          <a:bodyPr/>
          <a:lstStyle/>
          <a:p>
            <a:pPr defTabSz="1525858">
              <a:defRPr b="0" spc="-105" sz="5280">
                <a:latin typeface="Avenir Medium"/>
                <a:ea typeface="Avenir Medium"/>
                <a:cs typeface="Avenir Medium"/>
                <a:sym typeface="Avenir Medium"/>
              </a:defRPr>
            </a:pPr>
            <a:r>
              <a:t>CMB Theory: play </a:t>
            </a:r>
            <a:r>
              <a:rPr spc="-52" sz="2640"/>
              <a:t>(sound waves in the early Universe)</a:t>
            </a:r>
          </a:p>
        </p:txBody>
      </p:sp>
      <p:pic>
        <p:nvPicPr>
          <p:cNvPr id="450" name="cmb_animation_5ms.gif" descr="cmb_animation_5ms.gif"/>
          <p:cNvPicPr>
            <a:picLocks noChangeAspect="0"/>
          </p:cNvPicPr>
          <p:nvPr/>
        </p:nvPicPr>
        <p:blipFill>
          <a:blip r:embed="rId4">
            <a:extLst/>
          </a:blip>
          <a:stretch>
            <a:fillRect/>
          </a:stretch>
        </p:blipFill>
        <p:spPr>
          <a:xfrm>
            <a:off x="698500" y="3543300"/>
            <a:ext cx="11607800" cy="4352925"/>
          </a:xfrm>
          <a:prstGeom prst="rect">
            <a:avLst/>
          </a:prstGeom>
          <a:ln w="12700">
            <a:miter lim="400000"/>
          </a:ln>
        </p:spPr>
      </p:pic>
      <p:sp>
        <p:nvSpPr>
          <p:cNvPr id="451" name="From Adam Hincks: https://adh-sj.info/bao_cmb.php"/>
          <p:cNvSpPr txBox="1"/>
          <p:nvPr/>
        </p:nvSpPr>
        <p:spPr>
          <a:xfrm>
            <a:off x="8013439" y="9325908"/>
            <a:ext cx="4904632"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latin typeface="Avenir Light"/>
                <a:ea typeface="Avenir Light"/>
                <a:cs typeface="Avenir Light"/>
                <a:sym typeface="Avenir Light"/>
              </a:defRPr>
            </a:lvl1pPr>
          </a:lstStyle>
          <a:p>
            <a:pPr/>
            <a:r>
              <a:t>From Adam Hincks: https://adh-sj.info/bao_cmb.php</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5"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456" name="Acoustic peak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Acoustic peaks</a:t>
            </a:r>
          </a:p>
        </p:txBody>
      </p:sp>
      <p:pic>
        <p:nvPicPr>
          <p:cNvPr id="457" name="Screenshot 2024-04-17 at 11.15.33 AM.jpg" descr="Screenshot 2024-04-17 at 11.15.33 AM.jpg"/>
          <p:cNvPicPr>
            <a:picLocks noChangeAspect="1"/>
          </p:cNvPicPr>
          <p:nvPr/>
        </p:nvPicPr>
        <p:blipFill>
          <a:blip r:embed="rId4">
            <a:extLst/>
          </a:blip>
          <a:stretch>
            <a:fillRect/>
          </a:stretch>
        </p:blipFill>
        <p:spPr>
          <a:xfrm>
            <a:off x="5301986" y="3404014"/>
            <a:ext cx="7928801" cy="5416797"/>
          </a:xfrm>
          <a:prstGeom prst="rect">
            <a:avLst/>
          </a:prstGeom>
          <a:ln w="12700">
            <a:miter lim="400000"/>
          </a:ln>
        </p:spPr>
      </p:pic>
      <p:sp>
        <p:nvSpPr>
          <p:cNvPr id="458" name="From Planck 2018 results"/>
          <p:cNvSpPr txBox="1"/>
          <p:nvPr/>
        </p:nvSpPr>
        <p:spPr>
          <a:xfrm>
            <a:off x="10491079" y="9325908"/>
            <a:ext cx="2426992"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latin typeface="Avenir Light"/>
                <a:ea typeface="Avenir Light"/>
                <a:cs typeface="Avenir Light"/>
                <a:sym typeface="Avenir Light"/>
              </a:defRPr>
            </a:lvl1pPr>
          </a:lstStyle>
          <a:p>
            <a:pPr/>
            <a:r>
              <a:t>From Planck 2018 results</a:t>
            </a:r>
          </a:p>
        </p:txBody>
      </p:sp>
      <p:sp>
        <p:nvSpPr>
          <p:cNvPr id="459" name="peaks represents the points of rarefaction and compression in the sound waves"/>
          <p:cNvSpPr txBox="1"/>
          <p:nvPr>
            <p:ph type="body" sz="quarter" idx="1"/>
          </p:nvPr>
        </p:nvSpPr>
        <p:spPr>
          <a:xfrm>
            <a:off x="698500" y="2072278"/>
            <a:ext cx="11607800" cy="1150264"/>
          </a:xfrm>
          <a:prstGeom prst="rect">
            <a:avLst/>
          </a:prstGeom>
        </p:spPr>
        <p:txBody>
          <a:bodyPr/>
          <a:lstStyle>
            <a:lvl1pPr marL="0" indent="0" algn="ctr">
              <a:buSzTx/>
              <a:buNone/>
              <a:defRPr>
                <a:latin typeface="Avenir Book"/>
                <a:ea typeface="Avenir Book"/>
                <a:cs typeface="Avenir Book"/>
                <a:sym typeface="Avenir Book"/>
              </a:defRPr>
            </a:lvl1pPr>
          </a:lstStyle>
          <a:p>
            <a:pPr/>
            <a:r>
              <a:t>peaks represents the points of rarefaction and compression in the sound waves </a:t>
            </a:r>
          </a:p>
        </p:txBody>
      </p:sp>
      <p:sp>
        <p:nvSpPr>
          <p:cNvPr id="460" name="1st peak: largest scale a sound wave could travel before recombination…"/>
          <p:cNvSpPr txBox="1"/>
          <p:nvPr/>
        </p:nvSpPr>
        <p:spPr>
          <a:xfrm>
            <a:off x="216230" y="3924721"/>
            <a:ext cx="4949759" cy="43753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000000"/>
                </a:solidFill>
                <a:latin typeface="Avenir Book"/>
                <a:ea typeface="Avenir Book"/>
                <a:cs typeface="Avenir Book"/>
                <a:sym typeface="Avenir Book"/>
              </a:defRPr>
            </a:pPr>
            <a:r>
              <a:rPr>
                <a:solidFill>
                  <a:srgbClr val="AC3319"/>
                </a:solidFill>
                <a:latin typeface="Avenir Medium"/>
                <a:ea typeface="Avenir Medium"/>
                <a:cs typeface="Avenir Medium"/>
                <a:sym typeface="Avenir Medium"/>
              </a:rPr>
              <a:t>1st peak:</a:t>
            </a:r>
            <a:r>
              <a:t> largest scale a sound wave could travel before recombination</a:t>
            </a:r>
          </a:p>
          <a:p>
            <a:pPr>
              <a:lnSpc>
                <a:spcPct val="90000"/>
              </a:lnSpc>
              <a:spcBef>
                <a:spcPts val="3200"/>
              </a:spcBef>
              <a:defRPr sz="3000">
                <a:solidFill>
                  <a:srgbClr val="000000"/>
                </a:solidFill>
                <a:latin typeface="Avenir Book"/>
                <a:ea typeface="Avenir Book"/>
                <a:cs typeface="Avenir Book"/>
                <a:sym typeface="Avenir Book"/>
              </a:defRPr>
            </a:pPr>
            <a:r>
              <a:rPr>
                <a:solidFill>
                  <a:srgbClr val="AC3319"/>
                </a:solidFill>
                <a:latin typeface="Avenir Medium"/>
                <a:ea typeface="Avenir Medium"/>
                <a:cs typeface="Avenir Medium"/>
                <a:sym typeface="Avenir Medium"/>
              </a:rPr>
              <a:t>subsequent peaks:</a:t>
            </a:r>
            <a:r>
              <a:t> higher harmonics</a:t>
            </a:r>
          </a:p>
          <a:p>
            <a:pPr>
              <a:lnSpc>
                <a:spcPct val="90000"/>
              </a:lnSpc>
              <a:spcBef>
                <a:spcPts val="3200"/>
              </a:spcBef>
              <a:defRPr sz="3000">
                <a:solidFill>
                  <a:srgbClr val="000000"/>
                </a:solidFill>
                <a:latin typeface="Avenir Book"/>
                <a:ea typeface="Avenir Book"/>
                <a:cs typeface="Avenir Book"/>
                <a:sym typeface="Avenir Book"/>
              </a:defRPr>
            </a:pPr>
            <a:r>
              <a:rPr>
                <a:solidFill>
                  <a:srgbClr val="AC3319"/>
                </a:solidFill>
              </a:rPr>
              <a:t>odd peaks</a:t>
            </a:r>
            <a:r>
              <a:t> = compressions</a:t>
            </a:r>
            <a:br/>
            <a:r>
              <a:rPr>
                <a:solidFill>
                  <a:srgbClr val="AC3319"/>
                </a:solidFill>
              </a:rPr>
              <a:t>even peaks</a:t>
            </a:r>
            <a:r>
              <a:t> = rarefactions</a:t>
            </a:r>
          </a:p>
        </p:txBody>
      </p:sp>
      <p:sp>
        <p:nvSpPr>
          <p:cNvPr id="461" name="Line"/>
          <p:cNvSpPr/>
          <p:nvPr/>
        </p:nvSpPr>
        <p:spPr>
          <a:xfrm>
            <a:off x="8552642" y="4019131"/>
            <a:ext cx="1159576" cy="272115"/>
          </a:xfrm>
          <a:prstGeom prst="line">
            <a:avLst/>
          </a:prstGeom>
          <a:ln w="63500">
            <a:solidFill>
              <a:srgbClr val="AC3319"/>
            </a:solidFill>
            <a:miter lim="400000"/>
            <a:tailEnd type="triangle"/>
          </a:ln>
        </p:spPr>
        <p:txBody>
          <a:bodyPr lIns="50800" tIns="50800" rIns="50800" bIns="50800" anchor="ctr"/>
          <a:lstStyle/>
          <a:p>
            <a:pPr algn="l" defTabSz="2438338">
              <a:lnSpc>
                <a:spcPct val="90000"/>
              </a:lnSpc>
              <a:spcBef>
                <a:spcPts val="4500"/>
              </a:spcBef>
              <a:defRPr sz="4800">
                <a:solidFill>
                  <a:srgbClr val="FFFFFF"/>
                </a:solidFill>
              </a:defRPr>
            </a:pPr>
          </a:p>
        </p:txBody>
      </p:sp>
      <p:sp>
        <p:nvSpPr>
          <p:cNvPr id="462" name="Equation"/>
          <p:cNvSpPr txBox="1"/>
          <p:nvPr/>
        </p:nvSpPr>
        <p:spPr>
          <a:xfrm>
            <a:off x="9801911" y="3924721"/>
            <a:ext cx="1471075" cy="95755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500" i="1">
                          <a:solidFill>
                            <a:srgbClr val="000000"/>
                          </a:solidFill>
                          <a:latin typeface="Cambria Math" panose="02040503050406030204" pitchFamily="18" charset="0"/>
                        </a:rPr>
                        <m:t>θ</m:t>
                      </m:r>
                    </m:e>
                    <m:sub>
                      <m:r>
                        <a:rPr xmlns:a="http://schemas.openxmlformats.org/drawingml/2006/main" sz="3500" i="1">
                          <a:solidFill>
                            <a:srgbClr val="000000"/>
                          </a:solidFill>
                          <a:latin typeface="Cambria Math" panose="02040503050406030204" pitchFamily="18" charset="0"/>
                        </a:rPr>
                        <m:t>s</m:t>
                      </m:r>
                    </m:sub>
                  </m:sSub>
                  <m:r>
                    <a:rPr xmlns:a="http://schemas.openxmlformats.org/drawingml/2006/main" sz="3500" i="1">
                      <a:solidFill>
                        <a:srgbClr val="000000"/>
                      </a:solidFill>
                      <a:latin typeface="Cambria Math" panose="02040503050406030204" pitchFamily="18" charset="0"/>
                    </a:rPr>
                    <m:t>=</m:t>
                  </m:r>
                  <m:f>
                    <m:fPr>
                      <m:ctrlPr>
                        <a:rPr xmlns:a="http://schemas.openxmlformats.org/drawingml/2006/main" sz="3500" i="1">
                          <a:solidFill>
                            <a:srgbClr val="000000"/>
                          </a:solidFill>
                          <a:latin typeface="Cambria Math" panose="02040503050406030204" pitchFamily="18" charset="0"/>
                        </a:rPr>
                      </m:ctrlPr>
                      <m:type m:val="bar"/>
                    </m:fPr>
                    <m:num>
                      <m:sSub>
                        <m:e>
                          <m:r>
                            <a:rPr xmlns:a="http://schemas.openxmlformats.org/drawingml/2006/main" sz="3500" i="1">
                              <a:solidFill>
                                <a:srgbClr val="000000"/>
                              </a:solidFill>
                              <a:latin typeface="Cambria Math" panose="02040503050406030204" pitchFamily="18" charset="0"/>
                            </a:rPr>
                            <m:t>r</m:t>
                          </m:r>
                        </m:e>
                        <m:sub>
                          <m:r>
                            <a:rPr xmlns:a="http://schemas.openxmlformats.org/drawingml/2006/main" sz="3500" i="1">
                              <a:solidFill>
                                <a:srgbClr val="000000"/>
                              </a:solidFill>
                              <a:latin typeface="Cambria Math" panose="02040503050406030204" pitchFamily="18" charset="0"/>
                            </a:rPr>
                            <m:t>s</m:t>
                          </m:r>
                        </m:sub>
                      </m:sSub>
                    </m:num>
                    <m:den>
                      <m:sSub>
                        <m:e>
                          <m:r>
                            <a:rPr xmlns:a="http://schemas.openxmlformats.org/drawingml/2006/main" sz="3500" i="1">
                              <a:solidFill>
                                <a:srgbClr val="000000"/>
                              </a:solidFill>
                              <a:latin typeface="Cambria Math" panose="02040503050406030204" pitchFamily="18" charset="0"/>
                            </a:rPr>
                            <m:t>D</m:t>
                          </m:r>
                        </m:e>
                        <m:sub>
                          <m:r>
                            <a:rPr xmlns:a="http://schemas.openxmlformats.org/drawingml/2006/main" sz="3500" i="1">
                              <a:solidFill>
                                <a:srgbClr val="000000"/>
                              </a:solidFill>
                              <a:latin typeface="Cambria Math" panose="02040503050406030204" pitchFamily="18" charset="0"/>
                            </a:rPr>
                            <m:t>A</m:t>
                          </m:r>
                        </m:sub>
                      </m:sSub>
                    </m:den>
                  </m:f>
                </m:oMath>
              </m:oMathPara>
            </a14:m>
            <a:endParaRPr sz="3500"/>
          </a:p>
        </p:txBody>
      </p:sp>
      <p:sp>
        <p:nvSpPr>
          <p:cNvPr id="463" name="Equation"/>
          <p:cNvSpPr txBox="1"/>
          <p:nvPr/>
        </p:nvSpPr>
        <p:spPr>
          <a:xfrm>
            <a:off x="9492877" y="5060349"/>
            <a:ext cx="2426798" cy="42104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500" i="1">
                          <a:solidFill>
                            <a:srgbClr val="AC3318"/>
                          </a:solidFill>
                          <a:latin typeface="Cambria Math" panose="02040503050406030204" pitchFamily="18" charset="0"/>
                        </a:rPr>
                        <m:t>r</m:t>
                      </m:r>
                    </m:e>
                    <m:sub>
                      <m:r>
                        <a:rPr xmlns:a="http://schemas.openxmlformats.org/drawingml/2006/main" sz="3500" i="1">
                          <a:solidFill>
                            <a:srgbClr val="AC3318"/>
                          </a:solidFill>
                          <a:latin typeface="Cambria Math" panose="02040503050406030204" pitchFamily="18" charset="0"/>
                        </a:rPr>
                        <m:t>s</m:t>
                      </m:r>
                    </m:sub>
                  </m:sSub>
                  <m:r>
                    <a:rPr xmlns:a="http://schemas.openxmlformats.org/drawingml/2006/main" sz="3500" i="1">
                      <a:solidFill>
                        <a:srgbClr val="AC3318"/>
                      </a:solidFill>
                      <a:latin typeface="Cambria Math" panose="02040503050406030204" pitchFamily="18" charset="0"/>
                    </a:rPr>
                    <m:t>∼</m:t>
                  </m:r>
                  <m:r>
                    <a:rPr xmlns:a="http://schemas.openxmlformats.org/drawingml/2006/main" sz="3500" i="1">
                      <a:solidFill>
                        <a:srgbClr val="AC3318"/>
                      </a:solidFill>
                      <a:latin typeface="Cambria Math" panose="02040503050406030204" pitchFamily="18" charset="0"/>
                    </a:rPr>
                    <m:t>150</m:t>
                  </m:r>
                  <m:r>
                    <m:rPr>
                      <m:sty m:val="p"/>
                    </m:rPr>
                    <a:rPr xmlns:a="http://schemas.openxmlformats.org/drawingml/2006/main" sz="3500" i="1">
                      <a:solidFill>
                        <a:srgbClr val="AC3318"/>
                      </a:solidFill>
                      <a:latin typeface="Cambria Math" panose="02040503050406030204" pitchFamily="18" charset="0"/>
                    </a:rPr>
                    <m:t>Mpc</m:t>
                  </m:r>
                </m:oMath>
              </m:oMathPara>
            </a14:m>
            <a:endParaRPr sz="3500">
              <a:solidFill>
                <a:srgbClr val="AC3319"/>
              </a:solidFill>
            </a:endParaR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7"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468" name="Acoustic peak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Acoustic peaks</a:t>
            </a:r>
          </a:p>
        </p:txBody>
      </p:sp>
      <p:sp>
        <p:nvSpPr>
          <p:cNvPr id="469" name="From Mark Whittle"/>
          <p:cNvSpPr txBox="1"/>
          <p:nvPr/>
        </p:nvSpPr>
        <p:spPr>
          <a:xfrm>
            <a:off x="10333603" y="9266854"/>
            <a:ext cx="2426992"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latin typeface="Avenir Light"/>
                <a:ea typeface="Avenir Light"/>
                <a:cs typeface="Avenir Light"/>
                <a:sym typeface="Avenir Light"/>
              </a:defRPr>
            </a:lvl1pPr>
          </a:lstStyle>
          <a:p>
            <a:pPr/>
            <a:r>
              <a:t>From Mark Whittle</a:t>
            </a:r>
          </a:p>
        </p:txBody>
      </p:sp>
      <p:sp>
        <p:nvSpPr>
          <p:cNvPr id="470" name="peaks represents the points of rarefaction and compression in the sound waves"/>
          <p:cNvSpPr txBox="1"/>
          <p:nvPr>
            <p:ph type="body" sz="quarter" idx="1"/>
          </p:nvPr>
        </p:nvSpPr>
        <p:spPr>
          <a:xfrm>
            <a:off x="698500" y="2072278"/>
            <a:ext cx="11607800" cy="1150264"/>
          </a:xfrm>
          <a:prstGeom prst="rect">
            <a:avLst/>
          </a:prstGeom>
        </p:spPr>
        <p:txBody>
          <a:bodyPr/>
          <a:lstStyle>
            <a:lvl1pPr marL="0" indent="0" algn="ctr">
              <a:buSzTx/>
              <a:buNone/>
              <a:defRPr>
                <a:latin typeface="Avenir Book"/>
                <a:ea typeface="Avenir Book"/>
                <a:cs typeface="Avenir Book"/>
                <a:sym typeface="Avenir Book"/>
              </a:defRPr>
            </a:lvl1pPr>
          </a:lstStyle>
          <a:p>
            <a:pPr/>
            <a:r>
              <a:t>peaks represents the points of rarefaction and compression in the sound waves </a:t>
            </a:r>
          </a:p>
        </p:txBody>
      </p:sp>
      <p:pic>
        <p:nvPicPr>
          <p:cNvPr id="471" name="observed_spectrum.jpg" descr="observed_spectrum.jpg"/>
          <p:cNvPicPr>
            <a:picLocks noChangeAspect="1"/>
          </p:cNvPicPr>
          <p:nvPr/>
        </p:nvPicPr>
        <p:blipFill>
          <a:blip r:embed="rId4">
            <a:extLst/>
          </a:blip>
          <a:stretch>
            <a:fillRect/>
          </a:stretch>
        </p:blipFill>
        <p:spPr>
          <a:xfrm>
            <a:off x="184831" y="3298006"/>
            <a:ext cx="7101718" cy="5413773"/>
          </a:xfrm>
          <a:prstGeom prst="rect">
            <a:avLst/>
          </a:prstGeom>
          <a:ln w="12700">
            <a:miter lim="400000"/>
          </a:ln>
        </p:spPr>
      </p:pic>
      <p:pic>
        <p:nvPicPr>
          <p:cNvPr id="472" name="in_1000_anim.gif" descr="in_1000_anim.gif"/>
          <p:cNvPicPr>
            <a:picLocks noChangeAspect="0"/>
          </p:cNvPicPr>
          <p:nvPr/>
        </p:nvPicPr>
        <p:blipFill>
          <a:blip r:embed="rId5">
            <a:extLst/>
          </a:blip>
          <a:stretch>
            <a:fillRect/>
          </a:stretch>
        </p:blipFill>
        <p:spPr>
          <a:xfrm>
            <a:off x="8261374" y="3704698"/>
            <a:ext cx="3810001" cy="5080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6" name="Planck_CMB_pillars.jpg" descr="Planck_CMB_pillars.jpg"/>
          <p:cNvPicPr>
            <a:picLocks noChangeAspect="1"/>
          </p:cNvPicPr>
          <p:nvPr/>
        </p:nvPicPr>
        <p:blipFill>
          <a:blip r:embed="rId2">
            <a:alphaModFix amt="20260"/>
            <a:extLst/>
          </a:blip>
          <a:srcRect l="16227" t="36813" r="16227" b="45132"/>
          <a:stretch>
            <a:fillRect/>
          </a:stretch>
        </p:blipFill>
        <p:spPr>
          <a:xfrm>
            <a:off x="-38299" y="-6896"/>
            <a:ext cx="13081199" cy="1748235"/>
          </a:xfrm>
          <a:prstGeom prst="rect">
            <a:avLst/>
          </a:prstGeom>
          <a:ln w="12700">
            <a:miter lim="400000"/>
          </a:ln>
        </p:spPr>
      </p:pic>
      <p:sp>
        <p:nvSpPr>
          <p:cNvPr id="477" name="First peak"/>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First peak</a:t>
            </a:r>
          </a:p>
        </p:txBody>
      </p:sp>
      <p:sp>
        <p:nvSpPr>
          <p:cNvPr id="478" name="location is most well-measured part of spectrum, gives…"/>
          <p:cNvSpPr txBox="1"/>
          <p:nvPr/>
        </p:nvSpPr>
        <p:spPr>
          <a:xfrm>
            <a:off x="216230" y="2122710"/>
            <a:ext cx="6793178" cy="7188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000000"/>
                </a:solidFill>
                <a:latin typeface="Avenir Book"/>
                <a:ea typeface="Avenir Book"/>
                <a:cs typeface="Avenir Book"/>
                <a:sym typeface="Avenir Book"/>
              </a:defRPr>
            </a:pPr>
          </a:p>
          <a:p>
            <a:pPr>
              <a:lnSpc>
                <a:spcPct val="90000"/>
              </a:lnSpc>
              <a:spcBef>
                <a:spcPts val="3200"/>
              </a:spcBef>
              <a:defRPr sz="3000">
                <a:solidFill>
                  <a:srgbClr val="000000"/>
                </a:solidFill>
                <a:latin typeface="Avenir Book"/>
                <a:ea typeface="Avenir Book"/>
                <a:cs typeface="Avenir Book"/>
                <a:sym typeface="Avenir Book"/>
              </a:defRPr>
            </a:pPr>
            <a:r>
              <a:t>location is most well-measured part of spectrum, gives </a:t>
            </a:r>
            <a14:m>
              <m:oMath>
                <m:sSub>
                  <m:e>
                    <m:r>
                      <a:rPr xmlns:a="http://schemas.openxmlformats.org/drawingml/2006/main" sz="3250" i="1">
                        <a:solidFill>
                          <a:srgbClr val="000000"/>
                        </a:solidFill>
                        <a:latin typeface="Cambria Math" panose="02040503050406030204" pitchFamily="18" charset="0"/>
                      </a:rPr>
                      <m:t>θ</m:t>
                    </m:r>
                  </m:e>
                  <m:sub>
                    <m:r>
                      <a:rPr xmlns:a="http://schemas.openxmlformats.org/drawingml/2006/main" sz="3250" i="1">
                        <a:solidFill>
                          <a:srgbClr val="000000"/>
                        </a:solidFill>
                        <a:latin typeface="Cambria Math" panose="02040503050406030204" pitchFamily="18" charset="0"/>
                      </a:rPr>
                      <m:t>s</m:t>
                    </m:r>
                  </m:sub>
                </m:sSub>
              </m:oMath>
            </a14:m>
          </a:p>
          <a:p>
            <a:pPr>
              <a:lnSpc>
                <a:spcPct val="90000"/>
              </a:lnSpc>
              <a:spcBef>
                <a:spcPts val="3200"/>
              </a:spcBef>
              <a:defRPr sz="3000">
                <a:solidFill>
                  <a:srgbClr val="000000"/>
                </a:solidFill>
                <a:latin typeface="Avenir Book"/>
                <a:ea typeface="Avenir Book"/>
                <a:cs typeface="Avenir Book"/>
                <a:sym typeface="Avenir Book"/>
              </a:defRPr>
            </a:pPr>
            <a:r>
              <a:t>position consistent with flat Universe i.e. </a:t>
            </a:r>
            <a:r>
              <a:rPr>
                <a:solidFill>
                  <a:srgbClr val="AC3319"/>
                </a:solidFill>
                <a:latin typeface="Avenir Medium"/>
                <a:ea typeface="Avenir Medium"/>
                <a:cs typeface="Avenir Medium"/>
                <a:sym typeface="Avenir Medium"/>
              </a:rPr>
              <a:t>no spatial curvature</a:t>
            </a:r>
          </a:p>
          <a:p>
            <a:pPr>
              <a:lnSpc>
                <a:spcPct val="90000"/>
              </a:lnSpc>
              <a:spcBef>
                <a:spcPts val="3200"/>
              </a:spcBef>
              <a:defRPr sz="3000">
                <a:solidFill>
                  <a:srgbClr val="000000"/>
                </a:solidFill>
                <a:latin typeface="Avenir Book"/>
                <a:ea typeface="Avenir Book"/>
                <a:cs typeface="Avenir Book"/>
                <a:sym typeface="Avenir Book"/>
              </a:defRPr>
            </a:pPr>
            <a:r>
              <a:t>height/shape depends on total </a:t>
            </a:r>
            <a:r>
              <a:rPr>
                <a:solidFill>
                  <a:srgbClr val="AC3319"/>
                </a:solidFill>
                <a:latin typeface="Avenir Medium"/>
                <a:ea typeface="Avenir Medium"/>
                <a:cs typeface="Avenir Medium"/>
                <a:sym typeface="Avenir Medium"/>
              </a:rPr>
              <a:t>matter density</a:t>
            </a:r>
          </a:p>
          <a:p>
            <a:pPr>
              <a:lnSpc>
                <a:spcPct val="90000"/>
              </a:lnSpc>
              <a:spcBef>
                <a:spcPts val="3200"/>
              </a:spcBef>
              <a:defRPr sz="3000">
                <a:solidFill>
                  <a:srgbClr val="000000"/>
                </a:solidFill>
                <a:latin typeface="Avenir Book"/>
                <a:ea typeface="Avenir Book"/>
                <a:cs typeface="Avenir Book"/>
                <a:sym typeface="Avenir Book"/>
              </a:defRPr>
            </a:pPr>
            <a:r>
              <a:t>flatness suggests high </a:t>
            </a:r>
            <a:r>
              <a:rPr>
                <a:solidFill>
                  <a:srgbClr val="AC3319"/>
                </a:solidFill>
                <a:latin typeface="Avenir Medium"/>
                <a:ea typeface="Avenir Medium"/>
                <a:cs typeface="Avenir Medium"/>
                <a:sym typeface="Avenir Medium"/>
              </a:rPr>
              <a:t>dark energy density</a:t>
            </a:r>
          </a:p>
          <a:p>
            <a:pPr>
              <a:lnSpc>
                <a:spcPct val="90000"/>
              </a:lnSpc>
              <a:spcBef>
                <a:spcPts val="3200"/>
              </a:spcBef>
              <a:defRPr sz="3000">
                <a:solidFill>
                  <a:srgbClr val="000000"/>
                </a:solidFill>
                <a:latin typeface="Avenir Book"/>
                <a:ea typeface="Avenir Book"/>
                <a:cs typeface="Avenir Book"/>
                <a:sym typeface="Avenir Book"/>
              </a:defRPr>
            </a:pPr>
            <a:r>
              <a:t>location changes with </a:t>
            </a:r>
            <a14:m>
              <m:oMath>
                <m:sSub>
                  <m:e>
                    <m:r>
                      <a:rPr xmlns:a="http://schemas.openxmlformats.org/drawingml/2006/main" sz="3250" i="1">
                        <a:solidFill>
                          <a:srgbClr val="000000"/>
                        </a:solidFill>
                        <a:latin typeface="Cambria Math" panose="02040503050406030204" pitchFamily="18" charset="0"/>
                      </a:rPr>
                      <m:t>H</m:t>
                    </m:r>
                  </m:e>
                  <m:sub>
                    <m:r>
                      <a:rPr xmlns:a="http://schemas.openxmlformats.org/drawingml/2006/main" sz="3250" i="1">
                        <a:solidFill>
                          <a:srgbClr val="000000"/>
                        </a:solidFill>
                        <a:latin typeface="Cambria Math" panose="02040503050406030204" pitchFamily="18" charset="0"/>
                      </a:rPr>
                      <m:t>0</m:t>
                    </m:r>
                  </m:sub>
                </m:sSub>
              </m:oMath>
            </a14:m>
            <a:r>
              <a:t>, </a:t>
            </a:r>
            <a14:m>
              <m:oMath>
                <m:sSub>
                  <m:e>
                    <m:r>
                      <m:rPr>
                        <m:sty m:val="p"/>
                      </m:rPr>
                      <a:rPr xmlns:a="http://schemas.openxmlformats.org/drawingml/2006/main" sz="3250" i="1">
                        <a:solidFill>
                          <a:srgbClr val="000000"/>
                        </a:solidFill>
                        <a:latin typeface="Cambria Math" panose="02040503050406030204" pitchFamily="18" charset="0"/>
                      </a:rPr>
                      <m:t>Ω</m:t>
                    </m:r>
                  </m:e>
                  <m:sub>
                    <m:r>
                      <a:rPr xmlns:a="http://schemas.openxmlformats.org/drawingml/2006/main" sz="3250" i="1">
                        <a:solidFill>
                          <a:srgbClr val="000000"/>
                        </a:solidFill>
                        <a:latin typeface="Cambria Math" panose="02040503050406030204" pitchFamily="18" charset="0"/>
                      </a:rPr>
                      <m:t>k</m:t>
                    </m:r>
                  </m:sub>
                </m:sSub>
              </m:oMath>
            </a14:m>
          </a:p>
        </p:txBody>
      </p:sp>
      <p:pic>
        <p:nvPicPr>
          <p:cNvPr id="479" name="clcurvature.gif" descr="clcurvature.gif"/>
          <p:cNvPicPr>
            <a:picLocks noChangeAspect="0"/>
          </p:cNvPicPr>
          <p:nvPr/>
        </p:nvPicPr>
        <p:blipFill>
          <a:blip r:embed="rId3">
            <a:extLst/>
          </a:blip>
          <a:stretch>
            <a:fillRect/>
          </a:stretch>
        </p:blipFill>
        <p:spPr>
          <a:xfrm>
            <a:off x="7374863" y="3527242"/>
            <a:ext cx="5249093" cy="49553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1"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482" name="Second peak"/>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Second peak</a:t>
            </a:r>
          </a:p>
        </p:txBody>
      </p:sp>
      <p:sp>
        <p:nvSpPr>
          <p:cNvPr id="483" name="existence evidence of sound waves…"/>
          <p:cNvSpPr txBox="1"/>
          <p:nvPr/>
        </p:nvSpPr>
        <p:spPr>
          <a:xfrm>
            <a:off x="216230" y="2122710"/>
            <a:ext cx="6793178" cy="7188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000000"/>
                </a:solidFill>
                <a:latin typeface="Avenir Book"/>
                <a:ea typeface="Avenir Book"/>
                <a:cs typeface="Avenir Book"/>
                <a:sym typeface="Avenir Book"/>
              </a:defRPr>
            </a:pPr>
          </a:p>
          <a:p>
            <a:pPr>
              <a:lnSpc>
                <a:spcPct val="90000"/>
              </a:lnSpc>
              <a:spcBef>
                <a:spcPts val="3200"/>
              </a:spcBef>
              <a:defRPr sz="3000">
                <a:solidFill>
                  <a:srgbClr val="000000"/>
                </a:solidFill>
                <a:latin typeface="Avenir Book"/>
                <a:ea typeface="Avenir Book"/>
                <a:cs typeface="Avenir Book"/>
                <a:sym typeface="Avenir Book"/>
              </a:defRPr>
            </a:pPr>
            <a:r>
              <a:t>existence evidence of sound waves</a:t>
            </a:r>
          </a:p>
          <a:p>
            <a:pPr>
              <a:lnSpc>
                <a:spcPct val="90000"/>
              </a:lnSpc>
              <a:spcBef>
                <a:spcPts val="3200"/>
              </a:spcBef>
              <a:defRPr sz="3000">
                <a:solidFill>
                  <a:srgbClr val="000000"/>
                </a:solidFill>
                <a:latin typeface="Avenir Book"/>
                <a:ea typeface="Avenir Book"/>
                <a:cs typeface="Avenir Book"/>
                <a:sym typeface="Avenir Book"/>
              </a:defRPr>
            </a:pPr>
            <a:r>
              <a:t>relative height w.r.t 1st peak give </a:t>
            </a:r>
            <a:r>
              <a:rPr>
                <a:solidFill>
                  <a:srgbClr val="AC3319"/>
                </a:solidFill>
                <a:latin typeface="Avenir Medium"/>
                <a:ea typeface="Avenir Medium"/>
                <a:cs typeface="Avenir Medium"/>
                <a:sym typeface="Avenir Medium"/>
              </a:rPr>
              <a:t>baryon density</a:t>
            </a:r>
            <a:endParaRPr>
              <a:solidFill>
                <a:srgbClr val="AC3319"/>
              </a:solidFill>
              <a:latin typeface="Avenir Medium"/>
              <a:ea typeface="Avenir Medium"/>
              <a:cs typeface="Avenir Medium"/>
              <a:sym typeface="Avenir Medium"/>
            </a:endParaRPr>
          </a:p>
          <a:p>
            <a:pPr>
              <a:lnSpc>
                <a:spcPct val="90000"/>
              </a:lnSpc>
              <a:spcBef>
                <a:spcPts val="3200"/>
              </a:spcBef>
              <a:defRPr sz="3000">
                <a:solidFill>
                  <a:srgbClr val="000000"/>
                </a:solidFill>
                <a:latin typeface="Avenir Book"/>
                <a:ea typeface="Avenir Book"/>
                <a:cs typeface="Avenir Book"/>
                <a:sym typeface="Avenir Book"/>
              </a:defRPr>
            </a:pPr>
            <a:r>
              <a:t>increase inertia in photon-baryon fluid</a:t>
            </a:r>
          </a:p>
          <a:p>
            <a:pPr>
              <a:spcBef>
                <a:spcPts val="1000"/>
              </a:spcBef>
              <a:defRPr sz="3000">
                <a:solidFill>
                  <a:srgbClr val="000000"/>
                </a:solidFill>
                <a:latin typeface="Avenir Book"/>
                <a:ea typeface="Avenir Book"/>
                <a:cs typeface="Avenir Book"/>
                <a:sym typeface="Avenir Book"/>
              </a:defRPr>
            </a:pPr>
            <a:r>
              <a:t>- enhance amplitude of odd “compression” peaks  </a:t>
            </a:r>
          </a:p>
          <a:p>
            <a:pPr>
              <a:spcBef>
                <a:spcPts val="1000"/>
              </a:spcBef>
              <a:defRPr sz="3000">
                <a:solidFill>
                  <a:srgbClr val="000000"/>
                </a:solidFill>
                <a:latin typeface="Avenir Book"/>
                <a:ea typeface="Avenir Book"/>
                <a:cs typeface="Avenir Book"/>
                <a:sym typeface="Avenir Book"/>
              </a:defRPr>
            </a:pPr>
            <a:r>
              <a:t>- oscillation frequency decreased</a:t>
            </a:r>
          </a:p>
        </p:txBody>
      </p:sp>
      <p:pic>
        <p:nvPicPr>
          <p:cNvPr id="484" name="Omega_b.gif" descr="Omega_b.gif"/>
          <p:cNvPicPr>
            <a:picLocks noChangeAspect="0"/>
          </p:cNvPicPr>
          <p:nvPr/>
        </p:nvPicPr>
        <p:blipFill>
          <a:blip r:embed="rId4">
            <a:extLst/>
          </a:blip>
          <a:stretch>
            <a:fillRect/>
          </a:stretch>
        </p:blipFill>
        <p:spPr>
          <a:xfrm>
            <a:off x="7072495" y="3899326"/>
            <a:ext cx="5947005" cy="421656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8"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489" name="Higher peaks and Damping Tail"/>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Higher peaks and Damping Tail</a:t>
            </a:r>
          </a:p>
        </p:txBody>
      </p:sp>
      <p:sp>
        <p:nvSpPr>
          <p:cNvPr id="490" name="sensitive to ratio of dark matter density to radiation density…"/>
          <p:cNvSpPr txBox="1"/>
          <p:nvPr/>
        </p:nvSpPr>
        <p:spPr>
          <a:xfrm>
            <a:off x="216230" y="2122710"/>
            <a:ext cx="6793178" cy="7188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000000"/>
                </a:solidFill>
                <a:latin typeface="Avenir Book"/>
                <a:ea typeface="Avenir Book"/>
                <a:cs typeface="Avenir Book"/>
                <a:sym typeface="Avenir Book"/>
              </a:defRPr>
            </a:pPr>
          </a:p>
          <a:p>
            <a:pPr>
              <a:lnSpc>
                <a:spcPct val="90000"/>
              </a:lnSpc>
              <a:spcBef>
                <a:spcPts val="3200"/>
              </a:spcBef>
              <a:defRPr sz="3000">
                <a:solidFill>
                  <a:srgbClr val="000000"/>
                </a:solidFill>
                <a:latin typeface="Avenir Book"/>
                <a:ea typeface="Avenir Book"/>
                <a:cs typeface="Avenir Book"/>
                <a:sym typeface="Avenir Book"/>
              </a:defRPr>
            </a:pPr>
            <a:r>
              <a:t>sensitive to ratio of </a:t>
            </a:r>
            <a:r>
              <a:rPr>
                <a:solidFill>
                  <a:srgbClr val="AC3319"/>
                </a:solidFill>
                <a:latin typeface="Avenir Medium"/>
                <a:ea typeface="Avenir Medium"/>
                <a:cs typeface="Avenir Medium"/>
                <a:sym typeface="Avenir Medium"/>
              </a:rPr>
              <a:t>dark matter density</a:t>
            </a:r>
            <a:r>
              <a:t> to radiation density</a:t>
            </a:r>
          </a:p>
          <a:p>
            <a:pPr>
              <a:lnSpc>
                <a:spcPct val="90000"/>
              </a:lnSpc>
              <a:spcBef>
                <a:spcPts val="3200"/>
              </a:spcBef>
              <a:defRPr sz="3000">
                <a:solidFill>
                  <a:srgbClr val="000000"/>
                </a:solidFill>
                <a:latin typeface="Avenir Book"/>
                <a:ea typeface="Avenir Book"/>
                <a:cs typeface="Avenir Book"/>
                <a:sym typeface="Avenir Book"/>
              </a:defRPr>
            </a:pPr>
            <a:r>
              <a:t>third peak separates baryonic and DM effects</a:t>
            </a:r>
          </a:p>
          <a:p>
            <a:pPr>
              <a:lnSpc>
                <a:spcPct val="90000"/>
              </a:lnSpc>
              <a:spcBef>
                <a:spcPts val="3200"/>
              </a:spcBef>
              <a:defRPr sz="3000">
                <a:solidFill>
                  <a:srgbClr val="000000"/>
                </a:solidFill>
                <a:latin typeface="Avenir Book"/>
                <a:ea typeface="Avenir Book"/>
                <a:cs typeface="Avenir Book"/>
                <a:sym typeface="Avenir Book"/>
              </a:defRPr>
            </a:pPr>
            <a:r>
              <a:t>small-scale fluctuations suppressed due to photon diffusion</a:t>
            </a:r>
          </a:p>
          <a:p>
            <a:pPr>
              <a:lnSpc>
                <a:spcPct val="90000"/>
              </a:lnSpc>
              <a:spcBef>
                <a:spcPts val="3200"/>
              </a:spcBef>
              <a:defRPr sz="3000">
                <a:solidFill>
                  <a:srgbClr val="000000"/>
                </a:solidFill>
                <a:latin typeface="Avenir Book"/>
                <a:ea typeface="Avenir Book"/>
                <a:cs typeface="Avenir Book"/>
                <a:sym typeface="Avenir Book"/>
              </a:defRPr>
            </a:pPr>
            <a:r>
              <a:t>damping tails constrains the rate of recombination (</a:t>
            </a:r>
            <a14:m>
              <m:oMath>
                <m:sSub>
                  <m:e>
                    <m:r>
                      <m:rPr>
                        <m:sty m:val="p"/>
                      </m:rPr>
                      <a:rPr xmlns:a="http://schemas.openxmlformats.org/drawingml/2006/main" sz="3250" i="1">
                        <a:solidFill>
                          <a:srgbClr val="000000"/>
                        </a:solidFill>
                        <a:latin typeface="Cambria Math" panose="02040503050406030204" pitchFamily="18" charset="0"/>
                      </a:rPr>
                      <m:t>Ω</m:t>
                    </m:r>
                  </m:e>
                  <m:sub>
                    <m:r>
                      <a:rPr xmlns:a="http://schemas.openxmlformats.org/drawingml/2006/main" sz="3250" i="1">
                        <a:solidFill>
                          <a:srgbClr val="000000"/>
                        </a:solidFill>
                        <a:latin typeface="Cambria Math" panose="02040503050406030204" pitchFamily="18" charset="0"/>
                      </a:rPr>
                      <m:t>b</m:t>
                    </m:r>
                  </m:sub>
                </m:sSub>
                <m:sSup>
                  <m:e>
                    <m:r>
                      <a:rPr xmlns:a="http://schemas.openxmlformats.org/drawingml/2006/main" sz="3250" i="1">
                        <a:solidFill>
                          <a:srgbClr val="000000"/>
                        </a:solidFill>
                        <a:latin typeface="Cambria Math" panose="02040503050406030204" pitchFamily="18" charset="0"/>
                      </a:rPr>
                      <m:t>h</m:t>
                    </m:r>
                  </m:e>
                  <m:sup>
                    <m:r>
                      <a:rPr xmlns:a="http://schemas.openxmlformats.org/drawingml/2006/main" sz="3250" i="1">
                        <a:solidFill>
                          <a:srgbClr val="000000"/>
                        </a:solidFill>
                        <a:latin typeface="Cambria Math" panose="02040503050406030204" pitchFamily="18" charset="0"/>
                      </a:rPr>
                      <m:t>2</m:t>
                    </m:r>
                  </m:sup>
                </m:sSup>
              </m:oMath>
            </a14:m>
            <a:r>
              <a:t>, </a:t>
            </a:r>
            <a14:m>
              <m:oMath>
                <m:sSub>
                  <m:e>
                    <m:r>
                      <a:rPr xmlns:a="http://schemas.openxmlformats.org/drawingml/2006/main" sz="3250" i="1">
                        <a:solidFill>
                          <a:srgbClr val="000000"/>
                        </a:solidFill>
                        <a:latin typeface="Cambria Math" panose="02040503050406030204" pitchFamily="18" charset="0"/>
                      </a:rPr>
                      <m:t>N</m:t>
                    </m:r>
                  </m:e>
                  <m:sub>
                    <m:r>
                      <a:rPr xmlns:a="http://schemas.openxmlformats.org/drawingml/2006/main" sz="3250" i="1">
                        <a:solidFill>
                          <a:srgbClr val="000000"/>
                        </a:solidFill>
                        <a:latin typeface="Cambria Math" panose="02040503050406030204" pitchFamily="18" charset="0"/>
                      </a:rPr>
                      <m:t>e</m:t>
                    </m:r>
                    <m:r>
                      <a:rPr xmlns:a="http://schemas.openxmlformats.org/drawingml/2006/main" sz="3250" i="1">
                        <a:solidFill>
                          <a:srgbClr val="000000"/>
                        </a:solidFill>
                        <a:latin typeface="Cambria Math" panose="02040503050406030204" pitchFamily="18" charset="0"/>
                      </a:rPr>
                      <m:t>f</m:t>
                    </m:r>
                    <m:r>
                      <a:rPr xmlns:a="http://schemas.openxmlformats.org/drawingml/2006/main" sz="3250" i="1">
                        <a:solidFill>
                          <a:srgbClr val="000000"/>
                        </a:solidFill>
                        <a:latin typeface="Cambria Math" panose="02040503050406030204" pitchFamily="18" charset="0"/>
                      </a:rPr>
                      <m:t>f</m:t>
                    </m:r>
                  </m:sub>
                </m:sSub>
              </m:oMath>
            </a14:m>
            <a:r>
              <a:t>, …)</a:t>
            </a:r>
          </a:p>
        </p:txBody>
      </p:sp>
      <p:pic>
        <p:nvPicPr>
          <p:cNvPr id="491" name="dissipation.gif" descr="dissipation.gif"/>
          <p:cNvPicPr>
            <a:picLocks noChangeAspect="0"/>
          </p:cNvPicPr>
          <p:nvPr/>
        </p:nvPicPr>
        <p:blipFill>
          <a:blip r:embed="rId4">
            <a:extLst/>
          </a:blip>
          <a:stretch>
            <a:fillRect/>
          </a:stretch>
        </p:blipFill>
        <p:spPr>
          <a:xfrm>
            <a:off x="7442368" y="3329840"/>
            <a:ext cx="5271193" cy="477410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5"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496" name="CDM Model Constraints"/>
          <p:cNvSpPr txBox="1"/>
          <p:nvPr>
            <p:ph type="title"/>
          </p:nvPr>
        </p:nvSpPr>
        <p:spPr>
          <a:xfrm>
            <a:off x="698500" y="359221"/>
            <a:ext cx="11607800" cy="1016001"/>
          </a:xfrm>
          <a:prstGeom prst="rect">
            <a:avLst/>
          </a:prstGeom>
        </p:spPr>
        <p:txBody>
          <a:bodyPr/>
          <a:lstStyle/>
          <a:p>
            <a:pPr defTabSz="1508519">
              <a:defRPr b="0" spc="-104" sz="5220">
                <a:latin typeface="Avenir Medium"/>
                <a:ea typeface="Avenir Medium"/>
                <a:cs typeface="Avenir Medium"/>
                <a:sym typeface="Avenir Medium"/>
              </a:defRPr>
            </a:pPr>
            <a14:m>
              <m:oMath>
                <m:r>
                  <m:rPr>
                    <m:sty m:val="p"/>
                  </m:rPr>
                  <a:rPr xmlns:a="http://schemas.openxmlformats.org/drawingml/2006/main" sz="5250" i="1">
                    <a:solidFill>
                      <a:srgbClr val="000000"/>
                    </a:solidFill>
                    <a:latin typeface="Cambria Math" panose="02040503050406030204" pitchFamily="18" charset="0"/>
                  </a:rPr>
                  <m:t>Λ</m:t>
                </m:r>
              </m:oMath>
            </a14:m>
            <a:r>
              <a:t>CDM Model Constraints</a:t>
            </a:r>
            <a:endParaRPr sz="6000"/>
          </a:p>
        </p:txBody>
      </p:sp>
      <p:pic>
        <p:nvPicPr>
          <p:cNvPr id="497" name="Screenshot 2024-04-17 at 11.15.33 AM.jpg" descr="Screenshot 2024-04-17 at 11.15.33 AM.jpg"/>
          <p:cNvPicPr>
            <a:picLocks noChangeAspect="1"/>
          </p:cNvPicPr>
          <p:nvPr/>
        </p:nvPicPr>
        <p:blipFill>
          <a:blip r:embed="rId4">
            <a:extLst/>
          </a:blip>
          <a:stretch>
            <a:fillRect/>
          </a:stretch>
        </p:blipFill>
        <p:spPr>
          <a:xfrm>
            <a:off x="321843" y="5612557"/>
            <a:ext cx="5699800" cy="3893988"/>
          </a:xfrm>
          <a:prstGeom prst="rect">
            <a:avLst/>
          </a:prstGeom>
          <a:ln w="12700">
            <a:miter lim="400000"/>
          </a:ln>
        </p:spPr>
      </p:pic>
      <p:pic>
        <p:nvPicPr>
          <p:cNvPr id="498" name="Screenshot 2024-05-03 at 1.26.32 PM.jpg" descr="Screenshot 2024-05-03 at 1.26.32 PM.jpg"/>
          <p:cNvPicPr>
            <a:picLocks noChangeAspect="1"/>
          </p:cNvPicPr>
          <p:nvPr/>
        </p:nvPicPr>
        <p:blipFill>
          <a:blip r:embed="rId5">
            <a:extLst/>
          </a:blip>
          <a:stretch>
            <a:fillRect/>
          </a:stretch>
        </p:blipFill>
        <p:spPr>
          <a:xfrm>
            <a:off x="7157423" y="5601991"/>
            <a:ext cx="4779870" cy="3893988"/>
          </a:xfrm>
          <a:prstGeom prst="rect">
            <a:avLst/>
          </a:prstGeom>
          <a:ln w="12700">
            <a:miter lim="400000"/>
          </a:ln>
        </p:spPr>
      </p:pic>
      <p:sp>
        <p:nvSpPr>
          <p:cNvPr id="499" name="To get theory curve: (read Dodelson Ch. 4-8 and Ma+Bertschinger)…"/>
          <p:cNvSpPr txBox="1"/>
          <p:nvPr/>
        </p:nvSpPr>
        <p:spPr>
          <a:xfrm>
            <a:off x="1595754" y="2067836"/>
            <a:ext cx="9813291" cy="32182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spcBef>
                <a:spcPts val="3200"/>
              </a:spcBef>
              <a:defRPr sz="2500">
                <a:solidFill>
                  <a:srgbClr val="000000"/>
                </a:solidFill>
                <a:latin typeface="Avenir Book"/>
                <a:ea typeface="Avenir Book"/>
                <a:cs typeface="Avenir Book"/>
                <a:sym typeface="Avenir Book"/>
              </a:defRPr>
            </a:pPr>
            <a:r>
              <a:t>To get theory curve: (read Dodelson Ch. 4-8 and </a:t>
            </a:r>
            <a:r>
              <a:rPr u="sng">
                <a:hlinkClick r:id="rId6" invalidUrl="" action="" tgtFrame="" tooltip="" history="1" highlightClick="0" endSnd="0"/>
              </a:rPr>
              <a:t>Ma+Bertschinger</a:t>
            </a:r>
            <a:r>
              <a:t>)</a:t>
            </a:r>
          </a:p>
          <a:p>
            <a:pPr lvl="3" marL="838200" indent="-381000" algn="l">
              <a:spcBef>
                <a:spcPts val="500"/>
              </a:spcBef>
              <a:buSzPct val="123000"/>
              <a:buChar char="‣"/>
              <a:defRPr sz="2500">
                <a:solidFill>
                  <a:srgbClr val="000000"/>
                </a:solidFill>
                <a:latin typeface="Avenir Book"/>
                <a:ea typeface="Avenir Book"/>
                <a:cs typeface="Avenir Book"/>
                <a:sym typeface="Avenir Book"/>
              </a:defRPr>
            </a:pPr>
            <a:r>
              <a:t>set theory parameters</a:t>
            </a:r>
          </a:p>
          <a:p>
            <a:pPr lvl="3" marL="838200" indent="-381000" algn="l">
              <a:spcBef>
                <a:spcPts val="500"/>
              </a:spcBef>
              <a:buSzPct val="123000"/>
              <a:buChar char="‣"/>
              <a:defRPr sz="2500">
                <a:solidFill>
                  <a:srgbClr val="000000"/>
                </a:solidFill>
                <a:latin typeface="Avenir Book"/>
                <a:ea typeface="Avenir Book"/>
                <a:cs typeface="Avenir Book"/>
                <a:sym typeface="Avenir Book"/>
              </a:defRPr>
            </a:pPr>
            <a:r>
              <a:t>evolve background and Boltzmann equations for perturbations</a:t>
            </a:r>
            <a:br/>
            <a:r>
              <a:t>                  </a:t>
            </a:r>
            <a14:m>
              <m:oMath>
                <m:f>
                  <m:fPr>
                    <m:ctrlPr>
                      <a:rPr xmlns:a="http://schemas.openxmlformats.org/drawingml/2006/main" sz="2150" i="1">
                        <a:solidFill>
                          <a:srgbClr val="000000"/>
                        </a:solidFill>
                        <a:latin typeface="Cambria Math" panose="02040503050406030204" pitchFamily="18" charset="0"/>
                      </a:rPr>
                    </m:ctrlPr>
                    <m:type m:val="bar"/>
                  </m:fPr>
                  <m:num>
                    <m:r>
                      <m:rPr>
                        <m:sty m:val="p"/>
                      </m:rP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f</m:t>
                    </m:r>
                  </m:num>
                  <m:den>
                    <m:r>
                      <m:rPr>
                        <m:sty m:val="p"/>
                      </m:rP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τ</m:t>
                    </m:r>
                  </m:den>
                </m:f>
                <m:r>
                  <a:rPr xmlns:a="http://schemas.openxmlformats.org/drawingml/2006/main" sz="2150" i="1">
                    <a:solidFill>
                      <a:srgbClr val="000000"/>
                    </a:solidFill>
                    <a:latin typeface="Cambria Math" panose="02040503050406030204" pitchFamily="18" charset="0"/>
                  </a:rPr>
                  <m:t>+</m:t>
                </m:r>
                <m:f>
                  <m:fPr>
                    <m:ctrlPr>
                      <a:rPr xmlns:a="http://schemas.openxmlformats.org/drawingml/2006/main" sz="2150" i="1">
                        <a:solidFill>
                          <a:srgbClr val="000000"/>
                        </a:solidFill>
                        <a:latin typeface="Cambria Math" panose="02040503050406030204" pitchFamily="18" charset="0"/>
                      </a:rPr>
                    </m:ctrlPr>
                    <m:type m:val="bar"/>
                  </m:fPr>
                  <m:num>
                    <m:r>
                      <a:rPr xmlns:a="http://schemas.openxmlformats.org/drawingml/2006/main" sz="2150" i="1">
                        <a:solidFill>
                          <a:srgbClr val="000000"/>
                        </a:solidFill>
                        <a:latin typeface="Cambria Math" panose="02040503050406030204" pitchFamily="18" charset="0"/>
                      </a:rPr>
                      <m:t>d</m:t>
                    </m:r>
                    <m:sSup>
                      <m:e>
                        <m:r>
                          <a:rPr xmlns:a="http://schemas.openxmlformats.org/drawingml/2006/main" sz="2150" i="1">
                            <a:solidFill>
                              <a:srgbClr val="000000"/>
                            </a:solidFill>
                            <a:latin typeface="Cambria Math" panose="02040503050406030204" pitchFamily="18" charset="0"/>
                          </a:rPr>
                          <m:t>x</m:t>
                        </m:r>
                      </m:e>
                      <m:sup>
                        <m:r>
                          <a:rPr xmlns:a="http://schemas.openxmlformats.org/drawingml/2006/main" sz="2150" i="1">
                            <a:solidFill>
                              <a:srgbClr val="000000"/>
                            </a:solidFill>
                            <a:latin typeface="Cambria Math" panose="02040503050406030204" pitchFamily="18" charset="0"/>
                          </a:rPr>
                          <m:t>i</m:t>
                        </m:r>
                      </m:sup>
                    </m:sSup>
                  </m:num>
                  <m:den>
                    <m:r>
                      <a:rPr xmlns:a="http://schemas.openxmlformats.org/drawingml/2006/main" sz="2150" i="1">
                        <a:solidFill>
                          <a:srgbClr val="000000"/>
                        </a:solidFill>
                        <a:latin typeface="Cambria Math" panose="02040503050406030204" pitchFamily="18" charset="0"/>
                      </a:rPr>
                      <m:t>d</m:t>
                    </m:r>
                    <m:r>
                      <a:rPr xmlns:a="http://schemas.openxmlformats.org/drawingml/2006/main" sz="2150" i="1">
                        <a:solidFill>
                          <a:srgbClr val="000000"/>
                        </a:solidFill>
                        <a:latin typeface="Cambria Math" panose="02040503050406030204" pitchFamily="18" charset="0"/>
                      </a:rPr>
                      <m:t>τ</m:t>
                    </m:r>
                  </m:den>
                </m:f>
                <m:f>
                  <m:fPr>
                    <m:ctrlPr>
                      <a:rPr xmlns:a="http://schemas.openxmlformats.org/drawingml/2006/main" sz="2150" i="1">
                        <a:solidFill>
                          <a:srgbClr val="000000"/>
                        </a:solidFill>
                        <a:latin typeface="Cambria Math" panose="02040503050406030204" pitchFamily="18" charset="0"/>
                      </a:rPr>
                    </m:ctrlPr>
                    <m:type m:val="bar"/>
                  </m:fPr>
                  <m:num>
                    <m:r>
                      <m:rPr>
                        <m:sty m:val="p"/>
                      </m:rP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f</m:t>
                    </m:r>
                  </m:num>
                  <m:den>
                    <m:r>
                      <m:rPr>
                        <m:sty m:val="p"/>
                      </m:rPr>
                      <a:rPr xmlns:a="http://schemas.openxmlformats.org/drawingml/2006/main" sz="2150" i="1">
                        <a:solidFill>
                          <a:srgbClr val="000000"/>
                        </a:solidFill>
                        <a:latin typeface="Cambria Math" panose="02040503050406030204" pitchFamily="18" charset="0"/>
                      </a:rPr>
                      <m:t>∂</m:t>
                    </m:r>
                    <m:sSup>
                      <m:e>
                        <m:r>
                          <a:rPr xmlns:a="http://schemas.openxmlformats.org/drawingml/2006/main" sz="2150" i="1">
                            <a:solidFill>
                              <a:srgbClr val="000000"/>
                            </a:solidFill>
                            <a:latin typeface="Cambria Math" panose="02040503050406030204" pitchFamily="18" charset="0"/>
                          </a:rPr>
                          <m:t>x</m:t>
                        </m:r>
                      </m:e>
                      <m:sup>
                        <m:r>
                          <a:rPr xmlns:a="http://schemas.openxmlformats.org/drawingml/2006/main" sz="2150" i="1">
                            <a:solidFill>
                              <a:srgbClr val="000000"/>
                            </a:solidFill>
                            <a:latin typeface="Cambria Math" panose="02040503050406030204" pitchFamily="18" charset="0"/>
                          </a:rPr>
                          <m:t>i</m:t>
                        </m:r>
                      </m:sup>
                    </m:sSup>
                  </m:den>
                </m:f>
                <m:r>
                  <a:rPr xmlns:a="http://schemas.openxmlformats.org/drawingml/2006/main" sz="2150" i="1">
                    <a:solidFill>
                      <a:srgbClr val="000000"/>
                    </a:solidFill>
                    <a:latin typeface="Cambria Math" panose="02040503050406030204" pitchFamily="18" charset="0"/>
                  </a:rPr>
                  <m:t>+</m:t>
                </m:r>
                <m:f>
                  <m:fPr>
                    <m:ctrlPr>
                      <a:rPr xmlns:a="http://schemas.openxmlformats.org/drawingml/2006/main" sz="2150" i="1">
                        <a:solidFill>
                          <a:srgbClr val="000000"/>
                        </a:solidFill>
                        <a:latin typeface="Cambria Math" panose="02040503050406030204" pitchFamily="18" charset="0"/>
                      </a:rPr>
                    </m:ctrlPr>
                    <m:type m:val="bar"/>
                  </m:fPr>
                  <m:num>
                    <m:r>
                      <a:rPr xmlns:a="http://schemas.openxmlformats.org/drawingml/2006/main" sz="2150" i="1">
                        <a:solidFill>
                          <a:srgbClr val="000000"/>
                        </a:solidFill>
                        <a:latin typeface="Cambria Math" panose="02040503050406030204" pitchFamily="18" charset="0"/>
                      </a:rPr>
                      <m:t>d</m:t>
                    </m:r>
                    <m:r>
                      <a:rPr xmlns:a="http://schemas.openxmlformats.org/drawingml/2006/main" sz="2150" i="1">
                        <a:solidFill>
                          <a:srgbClr val="000000"/>
                        </a:solidFill>
                        <a:latin typeface="Cambria Math" panose="02040503050406030204" pitchFamily="18" charset="0"/>
                      </a:rPr>
                      <m:t>q</m:t>
                    </m:r>
                  </m:num>
                  <m:den>
                    <m:r>
                      <a:rPr xmlns:a="http://schemas.openxmlformats.org/drawingml/2006/main" sz="2150" i="1">
                        <a:solidFill>
                          <a:srgbClr val="000000"/>
                        </a:solidFill>
                        <a:latin typeface="Cambria Math" panose="02040503050406030204" pitchFamily="18" charset="0"/>
                      </a:rPr>
                      <m:t>d</m:t>
                    </m:r>
                    <m:r>
                      <a:rPr xmlns:a="http://schemas.openxmlformats.org/drawingml/2006/main" sz="2150" i="1">
                        <a:solidFill>
                          <a:srgbClr val="000000"/>
                        </a:solidFill>
                        <a:latin typeface="Cambria Math" panose="02040503050406030204" pitchFamily="18" charset="0"/>
                      </a:rPr>
                      <m:t>τ</m:t>
                    </m:r>
                  </m:den>
                </m:f>
                <m:f>
                  <m:fPr>
                    <m:ctrlPr>
                      <a:rPr xmlns:a="http://schemas.openxmlformats.org/drawingml/2006/main" sz="2150" i="1">
                        <a:solidFill>
                          <a:srgbClr val="000000"/>
                        </a:solidFill>
                        <a:latin typeface="Cambria Math" panose="02040503050406030204" pitchFamily="18" charset="0"/>
                      </a:rPr>
                    </m:ctrlPr>
                    <m:type m:val="bar"/>
                  </m:fPr>
                  <m:num>
                    <m:r>
                      <m:rPr>
                        <m:sty m:val="p"/>
                      </m:rP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f</m:t>
                    </m:r>
                  </m:num>
                  <m:den>
                    <m:r>
                      <m:rPr>
                        <m:sty m:val="p"/>
                      </m:rP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q</m:t>
                    </m:r>
                  </m:den>
                </m:f>
                <m:r>
                  <a:rPr xmlns:a="http://schemas.openxmlformats.org/drawingml/2006/main" sz="2150" i="1">
                    <a:solidFill>
                      <a:srgbClr val="000000"/>
                    </a:solidFill>
                    <a:latin typeface="Cambria Math" panose="02040503050406030204" pitchFamily="18" charset="0"/>
                  </a:rPr>
                  <m:t>+</m:t>
                </m:r>
                <m:f>
                  <m:fPr>
                    <m:ctrlPr>
                      <a:rPr xmlns:a="http://schemas.openxmlformats.org/drawingml/2006/main" sz="2150" i="1">
                        <a:solidFill>
                          <a:srgbClr val="000000"/>
                        </a:solidFill>
                        <a:latin typeface="Cambria Math" panose="02040503050406030204" pitchFamily="18" charset="0"/>
                      </a:rPr>
                    </m:ctrlPr>
                    <m:type m:val="bar"/>
                  </m:fPr>
                  <m:num>
                    <m:r>
                      <a:rPr xmlns:a="http://schemas.openxmlformats.org/drawingml/2006/main" sz="2150" i="1">
                        <a:solidFill>
                          <a:srgbClr val="000000"/>
                        </a:solidFill>
                        <a:latin typeface="Cambria Math" panose="02040503050406030204" pitchFamily="18" charset="0"/>
                      </a:rPr>
                      <m:t>d</m:t>
                    </m:r>
                    <m:sSub>
                      <m:e>
                        <m:r>
                          <a:rPr xmlns:a="http://schemas.openxmlformats.org/drawingml/2006/main" sz="2150" i="1">
                            <a:solidFill>
                              <a:srgbClr val="000000"/>
                            </a:solidFill>
                            <a:latin typeface="Cambria Math" panose="02040503050406030204" pitchFamily="18" charset="0"/>
                          </a:rPr>
                          <m:t>n</m:t>
                        </m:r>
                      </m:e>
                      <m:sub>
                        <m:r>
                          <a:rPr xmlns:a="http://schemas.openxmlformats.org/drawingml/2006/main" sz="2150" i="1">
                            <a:solidFill>
                              <a:srgbClr val="000000"/>
                            </a:solidFill>
                            <a:latin typeface="Cambria Math" panose="02040503050406030204" pitchFamily="18" charset="0"/>
                          </a:rPr>
                          <m:t>i</m:t>
                        </m:r>
                      </m:sub>
                    </m:sSub>
                  </m:num>
                  <m:den>
                    <m:r>
                      <a:rPr xmlns:a="http://schemas.openxmlformats.org/drawingml/2006/main" sz="2150" i="1">
                        <a:solidFill>
                          <a:srgbClr val="000000"/>
                        </a:solidFill>
                        <a:latin typeface="Cambria Math" panose="02040503050406030204" pitchFamily="18" charset="0"/>
                      </a:rPr>
                      <m:t>d</m:t>
                    </m:r>
                    <m:r>
                      <a:rPr xmlns:a="http://schemas.openxmlformats.org/drawingml/2006/main" sz="2150" i="1">
                        <a:solidFill>
                          <a:srgbClr val="000000"/>
                        </a:solidFill>
                        <a:latin typeface="Cambria Math" panose="02040503050406030204" pitchFamily="18" charset="0"/>
                      </a:rPr>
                      <m:t>τ</m:t>
                    </m:r>
                  </m:den>
                </m:f>
                <m:f>
                  <m:fPr>
                    <m:ctrlPr>
                      <a:rPr xmlns:a="http://schemas.openxmlformats.org/drawingml/2006/main" sz="2150" i="1">
                        <a:solidFill>
                          <a:srgbClr val="000000"/>
                        </a:solidFill>
                        <a:latin typeface="Cambria Math" panose="02040503050406030204" pitchFamily="18" charset="0"/>
                      </a:rPr>
                    </m:ctrlPr>
                    <m:type m:val="bar"/>
                  </m:fPr>
                  <m:num>
                    <m:r>
                      <m:rPr>
                        <m:sty m:val="p"/>
                      </m:rP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f</m:t>
                    </m:r>
                  </m:num>
                  <m:den>
                    <m:r>
                      <m:rPr>
                        <m:sty m:val="p"/>
                      </m:rPr>
                      <a:rPr xmlns:a="http://schemas.openxmlformats.org/drawingml/2006/main" sz="2150" i="1">
                        <a:solidFill>
                          <a:srgbClr val="000000"/>
                        </a:solidFill>
                        <a:latin typeface="Cambria Math" panose="02040503050406030204" pitchFamily="18" charset="0"/>
                      </a:rPr>
                      <m:t>∂</m:t>
                    </m:r>
                    <m:sSub>
                      <m:e>
                        <m:r>
                          <a:rPr xmlns:a="http://schemas.openxmlformats.org/drawingml/2006/main" sz="2150" i="1">
                            <a:solidFill>
                              <a:srgbClr val="000000"/>
                            </a:solidFill>
                            <a:latin typeface="Cambria Math" panose="02040503050406030204" pitchFamily="18" charset="0"/>
                          </a:rPr>
                          <m:t>n</m:t>
                        </m:r>
                      </m:e>
                      <m:sub>
                        <m:r>
                          <a:rPr xmlns:a="http://schemas.openxmlformats.org/drawingml/2006/main" sz="2150" i="1">
                            <a:solidFill>
                              <a:srgbClr val="000000"/>
                            </a:solidFill>
                            <a:latin typeface="Cambria Math" panose="02040503050406030204" pitchFamily="18" charset="0"/>
                          </a:rPr>
                          <m:t>i</m:t>
                        </m:r>
                      </m:sub>
                    </m:sSub>
                  </m:den>
                </m:f>
                <m:r>
                  <a:rPr xmlns:a="http://schemas.openxmlformats.org/drawingml/2006/main" sz="2150" i="1">
                    <a:solidFill>
                      <a:srgbClr val="000000"/>
                    </a:solidFill>
                    <a:latin typeface="Cambria Math" panose="02040503050406030204" pitchFamily="18" charset="0"/>
                  </a:rPr>
                  <m:t>=</m:t>
                </m:r>
                <m:sSub>
                  <m:e>
                    <m:d>
                      <m:dPr>
                        <m:ctrlPr>
                          <a:rPr xmlns:a="http://schemas.openxmlformats.org/drawingml/2006/main" sz="2150" i="1">
                            <a:solidFill>
                              <a:srgbClr val="000000"/>
                            </a:solidFill>
                            <a:latin typeface="Cambria Math" panose="02040503050406030204" pitchFamily="18" charset="0"/>
                          </a:rPr>
                        </m:ctrlPr>
                      </m:dPr>
                      <m:e>
                        <m:f>
                          <m:fPr>
                            <m:ctrlPr>
                              <a:rPr xmlns:a="http://schemas.openxmlformats.org/drawingml/2006/main" sz="2150" i="1">
                                <a:solidFill>
                                  <a:srgbClr val="000000"/>
                                </a:solidFill>
                                <a:latin typeface="Cambria Math" panose="02040503050406030204" pitchFamily="18" charset="0"/>
                              </a:rPr>
                            </m:ctrlPr>
                            <m:type m:val="bar"/>
                          </m:fPr>
                          <m:num>
                            <m:r>
                              <m:rPr>
                                <m:sty m:val="p"/>
                              </m:rP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f</m:t>
                            </m:r>
                          </m:num>
                          <m:den>
                            <m:r>
                              <m:rPr>
                                <m:sty m:val="p"/>
                              </m:rP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τ</m:t>
                            </m:r>
                          </m:den>
                        </m:f>
                      </m:e>
                    </m:d>
                  </m:e>
                  <m:sub>
                    <m:r>
                      <a:rPr xmlns:a="http://schemas.openxmlformats.org/drawingml/2006/main" sz="2150" i="1">
                        <a:solidFill>
                          <a:srgbClr val="000000"/>
                        </a:solidFill>
                        <a:latin typeface="Cambria Math" panose="02040503050406030204" pitchFamily="18" charset="0"/>
                      </a:rPr>
                      <m:t>C</m:t>
                    </m:r>
                  </m:sub>
                </m:sSub>
              </m:oMath>
            </a14:m>
          </a:p>
          <a:p>
            <a:pPr lvl="3" marL="838200" indent="-381000" algn="l">
              <a:spcBef>
                <a:spcPts val="500"/>
              </a:spcBef>
              <a:buSzPct val="123000"/>
              <a:buChar char="‣"/>
              <a:defRPr sz="2500">
                <a:solidFill>
                  <a:srgbClr val="000000"/>
                </a:solidFill>
                <a:latin typeface="Avenir Book"/>
                <a:ea typeface="Avenir Book"/>
                <a:cs typeface="Avenir Book"/>
                <a:sym typeface="Avenir Book"/>
              </a:defRPr>
            </a:pPr>
            <a:r>
              <a:t>integrate perturbations along line-of-sight</a:t>
            </a:r>
          </a:p>
          <a:p>
            <a:pPr lvl="3" marL="838200" indent="-381000" algn="l">
              <a:spcBef>
                <a:spcPts val="500"/>
              </a:spcBef>
              <a:buSzPct val="123000"/>
              <a:buChar char="‣"/>
              <a:defRPr sz="2500">
                <a:solidFill>
                  <a:srgbClr val="000000"/>
                </a:solidFill>
                <a:latin typeface="Avenir Book"/>
                <a:ea typeface="Avenir Book"/>
                <a:cs typeface="Avenir Book"/>
                <a:sym typeface="Avenir Book"/>
              </a:defRPr>
            </a:pPr>
            <a:r>
              <a:t>calculate power spectrum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3" name="Planck_CMB_pillars.jpg" descr="Planck_CMB_pillars.jpg"/>
          <p:cNvPicPr>
            <a:picLocks noChangeAspect="1"/>
          </p:cNvPicPr>
          <p:nvPr/>
        </p:nvPicPr>
        <p:blipFill>
          <a:blip r:embed="rId2">
            <a:alphaModFix amt="20260"/>
            <a:extLst/>
          </a:blip>
          <a:srcRect l="16227" t="36813" r="16227" b="45132"/>
          <a:stretch>
            <a:fillRect/>
          </a:stretch>
        </p:blipFill>
        <p:spPr>
          <a:xfrm>
            <a:off x="-38299" y="-6896"/>
            <a:ext cx="13081199" cy="1748235"/>
          </a:xfrm>
          <a:prstGeom prst="rect">
            <a:avLst/>
          </a:prstGeom>
          <a:ln w="12700">
            <a:miter lim="400000"/>
          </a:ln>
        </p:spPr>
      </p:pic>
      <p:sp>
        <p:nvSpPr>
          <p:cNvPr id="504" name="Contaminant astronomical/cosmological signals…"/>
          <p:cNvSpPr txBox="1"/>
          <p:nvPr>
            <p:ph type="body" sz="half" idx="1"/>
          </p:nvPr>
        </p:nvSpPr>
        <p:spPr>
          <a:xfrm>
            <a:off x="698500" y="2016385"/>
            <a:ext cx="11607800" cy="2556637"/>
          </a:xfrm>
          <a:prstGeom prst="rect">
            <a:avLst/>
          </a:prstGeom>
        </p:spPr>
        <p:txBody>
          <a:bodyPr/>
          <a:lstStyle/>
          <a:p>
            <a:pPr marL="533400" indent="-533400">
              <a:buSzPct val="100000"/>
              <a:buAutoNum type="arabicPeriod" startAt="1"/>
              <a:defRPr>
                <a:latin typeface="Avenir Book"/>
                <a:ea typeface="Avenir Book"/>
                <a:cs typeface="Avenir Book"/>
                <a:sym typeface="Avenir Book"/>
              </a:defRPr>
            </a:pPr>
            <a:r>
              <a:t>Contaminant astronomical/cosmological signals</a:t>
            </a:r>
          </a:p>
          <a:p>
            <a:pPr marL="533400" indent="-533400">
              <a:buSzPct val="100000"/>
              <a:buAutoNum type="arabicPeriod" startAt="1"/>
              <a:defRPr>
                <a:latin typeface="Avenir Book"/>
                <a:ea typeface="Avenir Book"/>
                <a:cs typeface="Avenir Book"/>
                <a:sym typeface="Avenir Book"/>
              </a:defRPr>
            </a:pPr>
            <a:r>
              <a:t>Instrumental noise and effects</a:t>
            </a:r>
          </a:p>
          <a:p>
            <a:pPr marL="533400" indent="-533400">
              <a:buSzPct val="100000"/>
              <a:buAutoNum type="arabicPeriod" startAt="1"/>
              <a:defRPr>
                <a:latin typeface="Avenir Book"/>
                <a:ea typeface="Avenir Book"/>
                <a:cs typeface="Avenir Book"/>
                <a:sym typeface="Avenir Book"/>
              </a:defRPr>
            </a:pPr>
            <a:r>
              <a:t>Secondary signals</a:t>
            </a:r>
          </a:p>
        </p:txBody>
      </p:sp>
      <p:sp>
        <p:nvSpPr>
          <p:cNvPr id="505" name="Observational Challenge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Observational Challenges</a:t>
            </a:r>
          </a:p>
        </p:txBody>
      </p:sp>
      <p:pic>
        <p:nvPicPr>
          <p:cNvPr id="506" name="fg.png" descr="fg.png"/>
          <p:cNvPicPr>
            <a:picLocks noChangeAspect="1"/>
          </p:cNvPicPr>
          <p:nvPr/>
        </p:nvPicPr>
        <p:blipFill>
          <a:blip r:embed="rId3">
            <a:extLst/>
          </a:blip>
          <a:stretch>
            <a:fillRect/>
          </a:stretch>
        </p:blipFill>
        <p:spPr>
          <a:xfrm>
            <a:off x="2454857" y="4451391"/>
            <a:ext cx="8095086" cy="49748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167" name="For a perfect blackbody at temperature T:…"/>
          <p:cNvSpPr txBox="1"/>
          <p:nvPr>
            <p:ph type="body" idx="1"/>
          </p:nvPr>
        </p:nvSpPr>
        <p:spPr>
          <a:xfrm>
            <a:off x="698500" y="2287318"/>
            <a:ext cx="11607800" cy="6934896"/>
          </a:xfrm>
          <a:prstGeom prst="rect">
            <a:avLst/>
          </a:prstGeom>
        </p:spPr>
        <p:txBody>
          <a:bodyPr/>
          <a:lstStyle/>
          <a:p>
            <a:pPr marL="0" indent="0">
              <a:buSzTx/>
              <a:buNone/>
              <a:defRPr>
                <a:latin typeface="Avenir Book"/>
                <a:ea typeface="Avenir Book"/>
                <a:cs typeface="Avenir Book"/>
                <a:sym typeface="Avenir Book"/>
              </a:defRPr>
            </a:pPr>
            <a:r>
              <a:t>For a </a:t>
            </a:r>
            <a:r>
              <a:rPr>
                <a:solidFill>
                  <a:srgbClr val="AC3319"/>
                </a:solidFill>
                <a:latin typeface="Avenir Medium"/>
                <a:ea typeface="Avenir Medium"/>
                <a:cs typeface="Avenir Medium"/>
                <a:sym typeface="Avenir Medium"/>
              </a:rPr>
              <a:t>perfect blackbody</a:t>
            </a:r>
            <a:r>
              <a:t> at temperature T:</a:t>
            </a:r>
          </a:p>
          <a:p>
            <a:pPr marL="0" indent="0" algn="ctr">
              <a:buSzTx/>
              <a:buNone/>
              <a:defRPr>
                <a:latin typeface="Avenir Book"/>
                <a:ea typeface="Avenir Book"/>
                <a:cs typeface="Avenir Book"/>
                <a:sym typeface="Avenir Book"/>
              </a:defRPr>
            </a:pPr>
            <a14:m>
              <m:oMathPara>
                <m:oMathParaPr>
                  <m:jc m:val="center"/>
                </m:oMathParaPr>
                <m:oMath>
                  <m:r>
                    <a:rPr xmlns:a="http://schemas.openxmlformats.org/drawingml/2006/main" sz="3250" i="1">
                      <a:solidFill>
                        <a:srgbClr val="000000"/>
                      </a:solidFill>
                      <a:latin typeface="Cambria Math" panose="02040503050406030204" pitchFamily="18" charset="0"/>
                    </a:rPr>
                    <m:t>f</m:t>
                  </m:r>
                  <m:r>
                    <a:rPr xmlns:a="http://schemas.openxmlformats.org/drawingml/2006/main" sz="3250" i="1">
                      <a:solidFill>
                        <a:srgbClr val="000000"/>
                      </a:solidFill>
                      <a:latin typeface="Cambria Math" panose="02040503050406030204" pitchFamily="18" charset="0"/>
                    </a:rPr>
                    <m:t>=</m:t>
                  </m:r>
                  <m:f>
                    <m:fPr>
                      <m:ctrlPr>
                        <a:rPr xmlns:a="http://schemas.openxmlformats.org/drawingml/2006/main" sz="3250" i="1">
                          <a:solidFill>
                            <a:srgbClr val="000000"/>
                          </a:solidFill>
                          <a:latin typeface="Cambria Math" panose="02040503050406030204" pitchFamily="18" charset="0"/>
                        </a:rPr>
                      </m:ctrlPr>
                      <m:type m:val="bar"/>
                    </m:fPr>
                    <m:num>
                      <m:r>
                        <a:rPr xmlns:a="http://schemas.openxmlformats.org/drawingml/2006/main" sz="3250" i="1">
                          <a:solidFill>
                            <a:srgbClr val="000000"/>
                          </a:solidFill>
                          <a:latin typeface="Cambria Math" panose="02040503050406030204" pitchFamily="18" charset="0"/>
                        </a:rPr>
                        <m:t>1</m:t>
                      </m:r>
                    </m:num>
                    <m:den>
                      <m:r>
                        <m:rPr>
                          <m:sty m:val="p"/>
                        </m:rPr>
                        <a:rPr xmlns:a="http://schemas.openxmlformats.org/drawingml/2006/main" sz="3250" i="1">
                          <a:solidFill>
                            <a:srgbClr val="000000"/>
                          </a:solidFill>
                          <a:latin typeface="Cambria Math" panose="02040503050406030204" pitchFamily="18" charset="0"/>
                        </a:rPr>
                        <m:t>exp</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h</m:t>
                      </m:r>
                      <m:r>
                        <a:rPr xmlns:a="http://schemas.openxmlformats.org/drawingml/2006/main" sz="3250" i="1">
                          <a:solidFill>
                            <a:srgbClr val="000000"/>
                          </a:solidFill>
                          <a:latin typeface="Cambria Math" panose="02040503050406030204" pitchFamily="18" charset="0"/>
                        </a:rPr>
                        <m:t>ν</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T</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1</m:t>
                      </m:r>
                    </m:den>
                  </m:f>
                  <m:r>
                    <a:rPr xmlns:a="http://schemas.openxmlformats.org/drawingml/2006/main" sz="3250" i="1">
                      <a:solidFill>
                        <a:srgbClr val="000000"/>
                      </a:solidFill>
                      <a:latin typeface="Cambria Math" panose="02040503050406030204" pitchFamily="18" charset="0"/>
                    </a:rPr>
                    <m:t>=</m:t>
                  </m:r>
                  <m:f>
                    <m:fPr>
                      <m:ctrlPr>
                        <a:rPr xmlns:a="http://schemas.openxmlformats.org/drawingml/2006/main" sz="3250" i="1">
                          <a:solidFill>
                            <a:srgbClr val="000000"/>
                          </a:solidFill>
                          <a:latin typeface="Cambria Math" panose="02040503050406030204" pitchFamily="18" charset="0"/>
                        </a:rPr>
                      </m:ctrlPr>
                      <m:type m:val="bar"/>
                    </m:fPr>
                    <m:num>
                      <m:r>
                        <a:rPr xmlns:a="http://schemas.openxmlformats.org/drawingml/2006/main" sz="3250" i="1">
                          <a:solidFill>
                            <a:srgbClr val="000000"/>
                          </a:solidFill>
                          <a:latin typeface="Cambria Math" panose="02040503050406030204" pitchFamily="18" charset="0"/>
                        </a:rPr>
                        <m:t>1</m:t>
                      </m:r>
                    </m:num>
                    <m:den>
                      <m:r>
                        <m:rPr>
                          <m:sty m:val="p"/>
                        </m:rPr>
                        <a:rPr xmlns:a="http://schemas.openxmlformats.org/drawingml/2006/main" sz="3250" i="1">
                          <a:solidFill>
                            <a:srgbClr val="000000"/>
                          </a:solidFill>
                          <a:latin typeface="Cambria Math" panose="02040503050406030204" pitchFamily="18" charset="0"/>
                        </a:rPr>
                        <m:t>exp</m:t>
                      </m:r>
                      <m:r>
                        <a:rPr xmlns:a="http://schemas.openxmlformats.org/drawingml/2006/main" sz="3250" i="1">
                          <a:solidFill>
                            <a:srgbClr val="000000"/>
                          </a:solidFill>
                          <a:latin typeface="Cambria Math" panose="02040503050406030204" pitchFamily="18" charset="0"/>
                        </a:rPr>
                        <m:t>(</m:t>
                      </m:r>
                      <m:sSub>
                        <m:e>
                          <m:r>
                            <a:rPr xmlns:a="http://schemas.openxmlformats.org/drawingml/2006/main" sz="3250" i="1">
                              <a:solidFill>
                                <a:srgbClr val="000000"/>
                              </a:solidFill>
                              <a:latin typeface="Cambria Math" panose="02040503050406030204" pitchFamily="18" charset="0"/>
                            </a:rPr>
                            <m:t>E</m:t>
                          </m:r>
                        </m:e>
                        <m:sub>
                          <m:r>
                            <a:rPr xmlns:a="http://schemas.openxmlformats.org/drawingml/2006/main" sz="3250" i="1">
                              <a:solidFill>
                                <a:srgbClr val="000000"/>
                              </a:solidFill>
                              <a:latin typeface="Cambria Math" panose="02040503050406030204" pitchFamily="18" charset="0"/>
                            </a:rPr>
                            <m:t>γ</m:t>
                          </m:r>
                        </m:sub>
                      </m:sSub>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T</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1</m:t>
                      </m:r>
                    </m:den>
                  </m:f>
                </m:oMath>
              </m:oMathPara>
            </a14:m>
          </a:p>
          <a:p>
            <a:pPr marL="0" indent="0">
              <a:buSzTx/>
              <a:buNone/>
              <a:defRPr>
                <a:latin typeface="Avenir Book"/>
                <a:ea typeface="Avenir Book"/>
                <a:cs typeface="Avenir Book"/>
                <a:sym typeface="Avenir Book"/>
              </a:defRPr>
            </a:pPr>
            <a:r>
              <a:t>For generic radiation (non-blackbody), can always </a:t>
            </a:r>
            <a:r>
              <a:rPr>
                <a:solidFill>
                  <a:srgbClr val="AC3319"/>
                </a:solidFill>
                <a:latin typeface="Avenir Medium"/>
                <a:ea typeface="Avenir Medium"/>
                <a:cs typeface="Avenir Medium"/>
                <a:sym typeface="Avenir Medium"/>
              </a:rPr>
              <a:t>define T</a:t>
            </a:r>
          </a:p>
          <a:p>
            <a:pPr marL="0" indent="0" algn="ctr">
              <a:buSzTx/>
              <a:buNone/>
              <a:defRPr>
                <a:latin typeface="Avenir Book"/>
                <a:ea typeface="Avenir Book"/>
                <a:cs typeface="Avenir Book"/>
                <a:sym typeface="Avenir Book"/>
              </a:defRPr>
            </a:pPr>
            <a14:m>
              <m:oMathPara>
                <m:oMathParaPr>
                  <m:jc m:val="center"/>
                </m:oMathParaPr>
                <m:oMath>
                  <m:r>
                    <a:rPr xmlns:a="http://schemas.openxmlformats.org/drawingml/2006/main" sz="3250" i="1">
                      <a:solidFill>
                        <a:srgbClr val="000000"/>
                      </a:solidFill>
                      <a:latin typeface="Cambria Math" panose="02040503050406030204" pitchFamily="18" charset="0"/>
                    </a:rPr>
                    <m:t>T</m:t>
                  </m:r>
                  <m:r>
                    <a:rPr xmlns:a="http://schemas.openxmlformats.org/drawingml/2006/main" sz="3250" i="1">
                      <a:solidFill>
                        <a:srgbClr val="000000"/>
                      </a:solidFill>
                      <a:latin typeface="Cambria Math" panose="02040503050406030204" pitchFamily="18" charset="0"/>
                    </a:rPr>
                    <m:t>(</m:t>
                  </m:r>
                  <m:sSub>
                    <m:e>
                      <m:r>
                        <a:rPr xmlns:a="http://schemas.openxmlformats.org/drawingml/2006/main" sz="3250" i="1">
                          <a:solidFill>
                            <a:srgbClr val="000000"/>
                          </a:solidFill>
                          <a:latin typeface="Cambria Math" panose="02040503050406030204" pitchFamily="18" charset="0"/>
                        </a:rPr>
                        <m:t>E</m:t>
                      </m:r>
                    </m:e>
                    <m:sub>
                      <m:r>
                        <a:rPr xmlns:a="http://schemas.openxmlformats.org/drawingml/2006/main" sz="3250" i="1">
                          <a:solidFill>
                            <a:srgbClr val="000000"/>
                          </a:solidFill>
                          <a:latin typeface="Cambria Math" panose="02040503050406030204" pitchFamily="18" charset="0"/>
                        </a:rPr>
                        <m:t>γ</m:t>
                      </m:r>
                    </m:sub>
                  </m:sSub>
                  <m:r>
                    <a:rPr xmlns:a="http://schemas.openxmlformats.org/drawingml/2006/main" sz="3250" i="1">
                      <a:solidFill>
                        <a:srgbClr val="000000"/>
                      </a:solidFill>
                      <a:latin typeface="Cambria Math" panose="02040503050406030204" pitchFamily="18" charset="0"/>
                    </a:rPr>
                    <m:t>,</m:t>
                  </m:r>
                  <m:limUpp>
                    <m:e>
                      <m:r>
                        <a:rPr xmlns:a="http://schemas.openxmlformats.org/drawingml/2006/main" sz="3250" i="1">
                          <a:solidFill>
                            <a:srgbClr val="000000"/>
                          </a:solidFill>
                          <a:latin typeface="Cambria Math" panose="02040503050406030204" pitchFamily="18" charset="0"/>
                        </a:rPr>
                        <m:t>n</m:t>
                      </m:r>
                    </m:e>
                    <m:lim>
                      <m:r>
                        <a:rPr xmlns:a="http://schemas.openxmlformats.org/drawingml/2006/main" sz="3250" i="1">
                          <a:solidFill>
                            <a:srgbClr val="000000"/>
                          </a:solidFill>
                          <a:latin typeface="Cambria Math" panose="02040503050406030204" pitchFamily="18" charset="0"/>
                        </a:rPr>
                        <m:t>̂</m:t>
                      </m:r>
                    </m:lim>
                  </m:limUpp>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m:t>
                  </m:r>
                  <m:f>
                    <m:fPr>
                      <m:ctrlPr>
                        <a:rPr xmlns:a="http://schemas.openxmlformats.org/drawingml/2006/main" sz="3250" i="1">
                          <a:solidFill>
                            <a:srgbClr val="000000"/>
                          </a:solidFill>
                          <a:latin typeface="Cambria Math" panose="02040503050406030204" pitchFamily="18" charset="0"/>
                        </a:rPr>
                      </m:ctrlPr>
                      <m:type m:val="bar"/>
                    </m:fPr>
                    <m:num>
                      <m:sSub>
                        <m:e>
                          <m:r>
                            <a:rPr xmlns:a="http://schemas.openxmlformats.org/drawingml/2006/main" sz="3250" i="1">
                              <a:solidFill>
                                <a:srgbClr val="000000"/>
                              </a:solidFill>
                              <a:latin typeface="Cambria Math" panose="02040503050406030204" pitchFamily="18" charset="0"/>
                            </a:rPr>
                            <m:t>E</m:t>
                          </m:r>
                        </m:e>
                        <m:sub>
                          <m:r>
                            <a:rPr xmlns:a="http://schemas.openxmlformats.org/drawingml/2006/main" sz="3250" i="1">
                              <a:solidFill>
                                <a:srgbClr val="000000"/>
                              </a:solidFill>
                              <a:latin typeface="Cambria Math" panose="02040503050406030204" pitchFamily="18" charset="0"/>
                            </a:rPr>
                            <m:t>γ</m:t>
                          </m:r>
                        </m:sub>
                      </m:sSub>
                    </m:num>
                    <m:den>
                      <m:r>
                        <m:rPr>
                          <m:sty m:val="p"/>
                        </m:rPr>
                        <a:rPr xmlns:a="http://schemas.openxmlformats.org/drawingml/2006/main" sz="3250" i="1">
                          <a:solidFill>
                            <a:srgbClr val="000000"/>
                          </a:solidFill>
                          <a:latin typeface="Cambria Math" panose="02040503050406030204" pitchFamily="18" charset="0"/>
                        </a:rPr>
                        <m:t>ln</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1</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f</m:t>
                      </m:r>
                      <m:r>
                        <a:rPr xmlns:a="http://schemas.openxmlformats.org/drawingml/2006/main" sz="3250" i="1">
                          <a:solidFill>
                            <a:srgbClr val="000000"/>
                          </a:solidFill>
                          <a:latin typeface="Cambria Math" panose="02040503050406030204" pitchFamily="18" charset="0"/>
                        </a:rPr>
                        <m:t>(</m:t>
                      </m:r>
                      <m:sSub>
                        <m:e>
                          <m:r>
                            <a:rPr xmlns:a="http://schemas.openxmlformats.org/drawingml/2006/main" sz="3250" i="1">
                              <a:solidFill>
                                <a:srgbClr val="000000"/>
                              </a:solidFill>
                              <a:latin typeface="Cambria Math" panose="02040503050406030204" pitchFamily="18" charset="0"/>
                            </a:rPr>
                            <m:t>E</m:t>
                          </m:r>
                        </m:e>
                        <m:sub>
                          <m:r>
                            <a:rPr xmlns:a="http://schemas.openxmlformats.org/drawingml/2006/main" sz="3250" i="1">
                              <a:solidFill>
                                <a:srgbClr val="000000"/>
                              </a:solidFill>
                              <a:latin typeface="Cambria Math" panose="02040503050406030204" pitchFamily="18" charset="0"/>
                            </a:rPr>
                            <m:t>γ</m:t>
                          </m:r>
                        </m:sub>
                      </m:sSub>
                      <m:r>
                        <a:rPr xmlns:a="http://schemas.openxmlformats.org/drawingml/2006/main" sz="3250" i="1">
                          <a:solidFill>
                            <a:srgbClr val="000000"/>
                          </a:solidFill>
                          <a:latin typeface="Cambria Math" panose="02040503050406030204" pitchFamily="18" charset="0"/>
                        </a:rPr>
                        <m:t>,</m:t>
                      </m:r>
                      <m:limUpp>
                        <m:e>
                          <m:r>
                            <a:rPr xmlns:a="http://schemas.openxmlformats.org/drawingml/2006/main" sz="3250" i="1">
                              <a:solidFill>
                                <a:srgbClr val="000000"/>
                              </a:solidFill>
                              <a:latin typeface="Cambria Math" panose="02040503050406030204" pitchFamily="18" charset="0"/>
                            </a:rPr>
                            <m:t>n</m:t>
                          </m:r>
                        </m:e>
                        <m:lim>
                          <m:r>
                            <a:rPr xmlns:a="http://schemas.openxmlformats.org/drawingml/2006/main" sz="3250" i="1">
                              <a:solidFill>
                                <a:srgbClr val="000000"/>
                              </a:solidFill>
                              <a:latin typeface="Cambria Math" panose="02040503050406030204" pitchFamily="18" charset="0"/>
                            </a:rPr>
                            <m:t>̂</m:t>
                          </m:r>
                        </m:lim>
                      </m:limUpp>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1</m:t>
                      </m:r>
                      <m:r>
                        <a:rPr xmlns:a="http://schemas.openxmlformats.org/drawingml/2006/main" sz="3250" i="1">
                          <a:solidFill>
                            <a:srgbClr val="000000"/>
                          </a:solidFill>
                          <a:latin typeface="Cambria Math" panose="02040503050406030204" pitchFamily="18" charset="0"/>
                        </a:rPr>
                        <m:t>)</m:t>
                      </m:r>
                    </m:den>
                  </m:f>
                </m:oMath>
              </m:oMathPara>
            </a14:m>
            <a:endParaRPr>
              <a:solidFill>
                <a:srgbClr val="AC3319"/>
              </a:solidFill>
              <a:latin typeface="Avenir Medium"/>
              <a:ea typeface="Avenir Medium"/>
              <a:cs typeface="Avenir Medium"/>
              <a:sym typeface="Avenir Medium"/>
            </a:endParaRPr>
          </a:p>
          <a:p>
            <a:pPr marL="0" indent="0" algn="ctr">
              <a:buSzTx/>
              <a:buNone/>
              <a:defRPr>
                <a:latin typeface="Avenir Book"/>
                <a:ea typeface="Avenir Book"/>
                <a:cs typeface="Avenir Book"/>
                <a:sym typeface="Avenir Book"/>
              </a:defRPr>
            </a:pPr>
            <a:endParaRPr>
              <a:solidFill>
                <a:srgbClr val="AC3319"/>
              </a:solidFill>
              <a:latin typeface="Avenir Medium"/>
              <a:ea typeface="Avenir Medium"/>
              <a:cs typeface="Avenir Medium"/>
              <a:sym typeface="Avenir Medium"/>
            </a:endParaRPr>
          </a:p>
          <a:p>
            <a:pPr marL="0" indent="0" algn="ctr">
              <a:buSzTx/>
              <a:buNone/>
              <a:defRPr>
                <a:latin typeface="Avenir Book"/>
                <a:ea typeface="Avenir Book"/>
                <a:cs typeface="Avenir Book"/>
                <a:sym typeface="Avenir Book"/>
              </a:defRPr>
            </a:pPr>
            <a14:m>
              <m:oMath>
                <m:r>
                  <a:rPr xmlns:a="http://schemas.openxmlformats.org/drawingml/2006/main" sz="3300" i="1">
                    <a:solidFill>
                      <a:srgbClr val="000000"/>
                    </a:solidFill>
                    <a:latin typeface="Cambria Math" panose="02040503050406030204" pitchFamily="18" charset="0"/>
                  </a:rPr>
                  <m:t>T</m:t>
                </m:r>
                <m:r>
                  <a:rPr xmlns:a="http://schemas.openxmlformats.org/drawingml/2006/main" sz="3300" i="1">
                    <a:solidFill>
                      <a:srgbClr val="000000"/>
                    </a:solidFill>
                    <a:latin typeface="Cambria Math" panose="02040503050406030204" pitchFamily="18" charset="0"/>
                  </a:rPr>
                  <m:t>(</m:t>
                </m:r>
                <m:r>
                  <a:rPr xmlns:a="http://schemas.openxmlformats.org/drawingml/2006/main" sz="3300" i="1">
                    <a:solidFill>
                      <a:srgbClr val="000000"/>
                    </a:solidFill>
                    <a:latin typeface="Cambria Math" panose="02040503050406030204" pitchFamily="18" charset="0"/>
                  </a:rPr>
                  <m:t>ν</m:t>
                </m:r>
                <m:r>
                  <a:rPr xmlns:a="http://schemas.openxmlformats.org/drawingml/2006/main" sz="3300" i="1">
                    <a:solidFill>
                      <a:srgbClr val="000000"/>
                    </a:solidFill>
                    <a:latin typeface="Cambria Math" panose="02040503050406030204" pitchFamily="18" charset="0"/>
                  </a:rPr>
                  <m:t>,</m:t>
                </m:r>
                <m:r>
                  <a:rPr xmlns:a="http://schemas.openxmlformats.org/drawingml/2006/main" sz="3300" i="1">
                    <a:solidFill>
                      <a:srgbClr val="000000"/>
                    </a:solidFill>
                    <a:latin typeface="Cambria Math" panose="02040503050406030204" pitchFamily="18" charset="0"/>
                  </a:rPr>
                  <m:t>n</m:t>
                </m:r>
                <m:r>
                  <a:rPr xmlns:a="http://schemas.openxmlformats.org/drawingml/2006/main" sz="3300" i="1">
                    <a:solidFill>
                      <a:srgbClr val="000000"/>
                    </a:solidFill>
                    <a:latin typeface="Cambria Math" panose="02040503050406030204" pitchFamily="18" charset="0"/>
                  </a:rPr>
                  <m:t>)</m:t>
                </m:r>
                <m:r>
                  <a:rPr xmlns:a="http://schemas.openxmlformats.org/drawingml/2006/main" sz="3300" i="1">
                    <a:solidFill>
                      <a:srgbClr val="000000"/>
                    </a:solidFill>
                    <a:latin typeface="Cambria Math" panose="02040503050406030204" pitchFamily="18" charset="0"/>
                  </a:rPr>
                  <m:t>=</m:t>
                </m:r>
                <m:sSub>
                  <m:e>
                    <m:r>
                      <a:rPr xmlns:a="http://schemas.openxmlformats.org/drawingml/2006/main" sz="3300" i="1">
                        <a:solidFill>
                          <a:srgbClr val="000000"/>
                        </a:solidFill>
                        <a:latin typeface="Cambria Math" panose="02040503050406030204" pitchFamily="18" charset="0"/>
                      </a:rPr>
                      <m:t>T</m:t>
                    </m:r>
                  </m:e>
                  <m:sub>
                    <m:r>
                      <a:rPr xmlns:a="http://schemas.openxmlformats.org/drawingml/2006/main" sz="3300" i="1">
                        <a:solidFill>
                          <a:srgbClr val="000000"/>
                        </a:solidFill>
                        <a:latin typeface="Cambria Math" panose="02040503050406030204" pitchFamily="18" charset="0"/>
                      </a:rPr>
                      <m:t>0</m:t>
                    </m:r>
                  </m:sub>
                </m:sSub>
              </m:oMath>
            </a14:m>
            <a:r>
              <a:rPr>
                <a:latin typeface="Avenir Medium"/>
                <a:ea typeface="Avenir Medium"/>
                <a:cs typeface="Avenir Medium"/>
                <a:sym typeface="Avenir Medium"/>
              </a:rPr>
              <a:t>  </a:t>
            </a:r>
            <a14:m>
              <m:oMath>
                <m:r>
                  <a:rPr xmlns:a="http://schemas.openxmlformats.org/drawingml/2006/main" sz="3300" i="1">
                    <a:solidFill>
                      <a:srgbClr val="000000"/>
                    </a:solidFill>
                    <a:latin typeface="Cambria Math" panose="02040503050406030204" pitchFamily="18" charset="0"/>
                  </a:rPr>
                  <m:t>+</m:t>
                </m:r>
              </m:oMath>
            </a14:m>
            <a:r>
              <a:rPr>
                <a:latin typeface="Avenir Medium"/>
                <a:ea typeface="Avenir Medium"/>
                <a:cs typeface="Avenir Medium"/>
                <a:sym typeface="Avenir Medium"/>
              </a:rPr>
              <a:t>   </a:t>
            </a:r>
            <a:r>
              <a:rPr>
                <a:solidFill>
                  <a:srgbClr val="AC3319"/>
                </a:solidFill>
                <a:latin typeface="Avenir Medium"/>
                <a:ea typeface="Avenir Medium"/>
                <a:cs typeface="Avenir Medium"/>
                <a:sym typeface="Avenir Medium"/>
              </a:rPr>
              <a:t> </a:t>
            </a:r>
            <a14:m>
              <m:oMath>
                <m:r>
                  <m:rPr>
                    <m:sty m:val="p"/>
                  </m:rPr>
                  <a:rPr xmlns:a="http://schemas.openxmlformats.org/drawingml/2006/main" sz="3300" i="1">
                    <a:solidFill>
                      <a:srgbClr val="AC3318"/>
                    </a:solidFill>
                    <a:latin typeface="Cambria Math" panose="02040503050406030204" pitchFamily="18" charset="0"/>
                  </a:rPr>
                  <m:t>Δ</m:t>
                </m:r>
                <m:r>
                  <a:rPr xmlns:a="http://schemas.openxmlformats.org/drawingml/2006/main" sz="3300" i="1">
                    <a:solidFill>
                      <a:srgbClr val="AC3318"/>
                    </a:solidFill>
                    <a:latin typeface="Cambria Math" panose="02040503050406030204" pitchFamily="18" charset="0"/>
                  </a:rPr>
                  <m:t>T</m:t>
                </m:r>
                <m:r>
                  <a:rPr xmlns:a="http://schemas.openxmlformats.org/drawingml/2006/main" sz="3300" i="1">
                    <a:solidFill>
                      <a:srgbClr val="AC3318"/>
                    </a:solidFill>
                    <a:latin typeface="Cambria Math" panose="02040503050406030204" pitchFamily="18" charset="0"/>
                  </a:rPr>
                  <m:t>(</m:t>
                </m:r>
                <m:r>
                  <a:rPr xmlns:a="http://schemas.openxmlformats.org/drawingml/2006/main" sz="3300" i="1">
                    <a:solidFill>
                      <a:srgbClr val="AC3318"/>
                    </a:solidFill>
                    <a:latin typeface="Cambria Math" panose="02040503050406030204" pitchFamily="18" charset="0"/>
                  </a:rPr>
                  <m:t>ν</m:t>
                </m:r>
                <m:r>
                  <a:rPr xmlns:a="http://schemas.openxmlformats.org/drawingml/2006/main" sz="3300" i="1">
                    <a:solidFill>
                      <a:srgbClr val="AC3318"/>
                    </a:solidFill>
                    <a:latin typeface="Cambria Math" panose="02040503050406030204" pitchFamily="18" charset="0"/>
                  </a:rPr>
                  <m:t>)</m:t>
                </m:r>
              </m:oMath>
            </a14:m>
            <a:r>
              <a:rPr>
                <a:solidFill>
                  <a:srgbClr val="AC3319"/>
                </a:solidFill>
                <a:latin typeface="Avenir Medium"/>
                <a:ea typeface="Avenir Medium"/>
                <a:cs typeface="Avenir Medium"/>
                <a:sym typeface="Avenir Medium"/>
              </a:rPr>
              <a:t>    </a:t>
            </a:r>
            <a:r>
              <a:rPr>
                <a:latin typeface="Avenir Medium"/>
                <a:ea typeface="Avenir Medium"/>
                <a:cs typeface="Avenir Medium"/>
                <a:sym typeface="Avenir Medium"/>
              </a:rPr>
              <a:t>+</a:t>
            </a:r>
            <a:r>
              <a:rPr>
                <a:solidFill>
                  <a:srgbClr val="AC3319"/>
                </a:solidFill>
                <a:latin typeface="Avenir Medium"/>
                <a:ea typeface="Avenir Medium"/>
                <a:cs typeface="Avenir Medium"/>
                <a:sym typeface="Avenir Medium"/>
              </a:rPr>
              <a:t>    </a:t>
            </a:r>
            <a14:m>
              <m:oMath>
                <m:r>
                  <m:rPr>
                    <m:sty m:val="p"/>
                  </m:rPr>
                  <a:rPr xmlns:a="http://schemas.openxmlformats.org/drawingml/2006/main" sz="3300" i="1">
                    <a:solidFill>
                      <a:srgbClr val="942092"/>
                    </a:solidFill>
                    <a:latin typeface="Cambria Math" panose="02040503050406030204" pitchFamily="18" charset="0"/>
                  </a:rPr>
                  <m:t>Δ</m:t>
                </m:r>
                <m:r>
                  <a:rPr xmlns:a="http://schemas.openxmlformats.org/drawingml/2006/main" sz="3300" i="1">
                    <a:solidFill>
                      <a:srgbClr val="942092"/>
                    </a:solidFill>
                    <a:latin typeface="Cambria Math" panose="02040503050406030204" pitchFamily="18" charset="0"/>
                  </a:rPr>
                  <m:t>T</m:t>
                </m:r>
                <m:r>
                  <a:rPr xmlns:a="http://schemas.openxmlformats.org/drawingml/2006/main" sz="3300" i="1">
                    <a:solidFill>
                      <a:srgbClr val="942092"/>
                    </a:solidFill>
                    <a:latin typeface="Cambria Math" panose="02040503050406030204" pitchFamily="18" charset="0"/>
                  </a:rPr>
                  <m:t>(</m:t>
                </m:r>
                <m:r>
                  <a:rPr xmlns:a="http://schemas.openxmlformats.org/drawingml/2006/main" sz="3300" i="1">
                    <a:solidFill>
                      <a:srgbClr val="942092"/>
                    </a:solidFill>
                    <a:latin typeface="Cambria Math" panose="02040503050406030204" pitchFamily="18" charset="0"/>
                  </a:rPr>
                  <m:t>n</m:t>
                </m:r>
                <m:r>
                  <a:rPr xmlns:a="http://schemas.openxmlformats.org/drawingml/2006/main" sz="3300" i="1">
                    <a:solidFill>
                      <a:srgbClr val="942092"/>
                    </a:solidFill>
                    <a:latin typeface="Cambria Math" panose="02040503050406030204" pitchFamily="18" charset="0"/>
                  </a:rPr>
                  <m:t>)</m:t>
                </m:r>
              </m:oMath>
            </a14:m>
            <a:r>
              <a:rPr>
                <a:solidFill>
                  <a:srgbClr val="AC3319"/>
                </a:solidFill>
                <a:latin typeface="Avenir Medium"/>
                <a:ea typeface="Avenir Medium"/>
                <a:cs typeface="Avenir Medium"/>
                <a:sym typeface="Avenir Medium"/>
              </a:rPr>
              <a:t>    </a:t>
            </a:r>
            <a14:m>
              <m:oMath>
                <m:r>
                  <a:rPr xmlns:a="http://schemas.openxmlformats.org/drawingml/2006/main" sz="3300" i="1">
                    <a:solidFill>
                      <a:srgbClr val="000000"/>
                    </a:solidFill>
                    <a:latin typeface="Cambria Math" panose="02040503050406030204" pitchFamily="18" charset="0"/>
                  </a:rPr>
                  <m:t>+</m:t>
                </m:r>
              </m:oMath>
            </a14:m>
            <a:r>
              <a:rPr>
                <a:solidFill>
                  <a:srgbClr val="AC3319"/>
                </a:solidFill>
                <a:latin typeface="Avenir Medium"/>
                <a:ea typeface="Avenir Medium"/>
                <a:cs typeface="Avenir Medium"/>
                <a:sym typeface="Avenir Medium"/>
              </a:rPr>
              <a:t>    </a:t>
            </a:r>
            <a14:m>
              <m:oMath>
                <m:r>
                  <m:rPr>
                    <m:sty m:val="p"/>
                  </m:rPr>
                  <a:rPr xmlns:a="http://schemas.openxmlformats.org/drawingml/2006/main" sz="3300" i="1">
                    <a:solidFill>
                      <a:srgbClr val="0A1DF3"/>
                    </a:solidFill>
                    <a:latin typeface="Cambria Math" panose="02040503050406030204" pitchFamily="18" charset="0"/>
                  </a:rPr>
                  <m:t>Δ</m:t>
                </m:r>
                <m:r>
                  <a:rPr xmlns:a="http://schemas.openxmlformats.org/drawingml/2006/main" sz="3300" i="1">
                    <a:solidFill>
                      <a:srgbClr val="0A1DF3"/>
                    </a:solidFill>
                    <a:latin typeface="Cambria Math" panose="02040503050406030204" pitchFamily="18" charset="0"/>
                  </a:rPr>
                  <m:t>T</m:t>
                </m:r>
                <m:r>
                  <a:rPr xmlns:a="http://schemas.openxmlformats.org/drawingml/2006/main" sz="3300" i="1">
                    <a:solidFill>
                      <a:srgbClr val="0A1DF3"/>
                    </a:solidFill>
                    <a:latin typeface="Cambria Math" panose="02040503050406030204" pitchFamily="18" charset="0"/>
                  </a:rPr>
                  <m:t>(</m:t>
                </m:r>
                <m:r>
                  <a:rPr xmlns:a="http://schemas.openxmlformats.org/drawingml/2006/main" sz="3300" i="1">
                    <a:solidFill>
                      <a:srgbClr val="0A1DF3"/>
                    </a:solidFill>
                    <a:latin typeface="Cambria Math" panose="02040503050406030204" pitchFamily="18" charset="0"/>
                  </a:rPr>
                  <m:t>ν</m:t>
                </m:r>
                <m:r>
                  <a:rPr xmlns:a="http://schemas.openxmlformats.org/drawingml/2006/main" sz="3300" i="1">
                    <a:solidFill>
                      <a:srgbClr val="0A1DF3"/>
                    </a:solidFill>
                    <a:latin typeface="Cambria Math" panose="02040503050406030204" pitchFamily="18" charset="0"/>
                  </a:rPr>
                  <m:t>,</m:t>
                </m:r>
                <m:r>
                  <a:rPr xmlns:a="http://schemas.openxmlformats.org/drawingml/2006/main" sz="3300" i="1">
                    <a:solidFill>
                      <a:srgbClr val="0A1DF3"/>
                    </a:solidFill>
                    <a:latin typeface="Cambria Math" panose="02040503050406030204" pitchFamily="18" charset="0"/>
                  </a:rPr>
                  <m:t>n</m:t>
                </m:r>
                <m:r>
                  <a:rPr xmlns:a="http://schemas.openxmlformats.org/drawingml/2006/main" sz="3300" i="1">
                    <a:solidFill>
                      <a:srgbClr val="0A1DF3"/>
                    </a:solidFill>
                    <a:latin typeface="Cambria Math" panose="02040503050406030204" pitchFamily="18" charset="0"/>
                  </a:rPr>
                  <m:t>)</m:t>
                </m:r>
              </m:oMath>
            </a14:m>
            <a:endParaRPr>
              <a:solidFill>
                <a:srgbClr val="0A1DF3"/>
              </a:solidFill>
            </a:endParaRPr>
          </a:p>
        </p:txBody>
      </p:sp>
      <p:sp>
        <p:nvSpPr>
          <p:cNvPr id="168" name="Basic definition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Basic definitions</a:t>
            </a:r>
          </a:p>
        </p:txBody>
      </p:sp>
      <p:sp>
        <p:nvSpPr>
          <p:cNvPr id="169" name="[note:  ,  ]"/>
          <p:cNvSpPr txBox="1"/>
          <p:nvPr/>
        </p:nvSpPr>
        <p:spPr>
          <a:xfrm>
            <a:off x="8483419" y="657028"/>
            <a:ext cx="4346356" cy="5801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80000"/>
              </a:lnSpc>
              <a:defRPr spc="-50" sz="2500">
                <a:solidFill>
                  <a:srgbClr val="000000"/>
                </a:solidFill>
                <a:latin typeface="Avenir Medium"/>
                <a:ea typeface="Avenir Medium"/>
                <a:cs typeface="Avenir Medium"/>
                <a:sym typeface="Avenir Medium"/>
              </a:defRPr>
            </a:pPr>
            <a:r>
              <a:rPr>
                <a:latin typeface="Avenir Light"/>
                <a:ea typeface="Avenir Light"/>
                <a:cs typeface="Avenir Light"/>
                <a:sym typeface="Avenir Light"/>
              </a:rPr>
              <a:t>[note: </a:t>
            </a:r>
            <a14:m>
              <m:oMath>
                <m:r>
                  <m:rPr>
                    <m:sty m:val="p"/>
                  </m:rPr>
                  <a:rPr xmlns:a="http://schemas.openxmlformats.org/drawingml/2006/main" sz="2650" i="1">
                    <a:solidFill>
                      <a:srgbClr val="000000"/>
                    </a:solidFill>
                    <a:latin typeface="Cambria Math" panose="02040503050406030204" pitchFamily="18" charset="0"/>
                  </a:rPr>
                  <m:t>ℏ</m:t>
                </m:r>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c</m:t>
                </m:r>
                <m:r>
                  <a:rPr xmlns:a="http://schemas.openxmlformats.org/drawingml/2006/main" sz="2650" i="1">
                    <a:solidFill>
                      <a:srgbClr val="000000"/>
                    </a:solidFill>
                    <a:latin typeface="Cambria Math" panose="02040503050406030204" pitchFamily="18" charset="0"/>
                  </a:rPr>
                  <m:t>=</m:t>
                </m:r>
                <m:sSub>
                  <m:e>
                    <m:r>
                      <a:rPr xmlns:a="http://schemas.openxmlformats.org/drawingml/2006/main" sz="2650" i="1">
                        <a:solidFill>
                          <a:srgbClr val="000000"/>
                        </a:solidFill>
                        <a:latin typeface="Cambria Math" panose="02040503050406030204" pitchFamily="18" charset="0"/>
                      </a:rPr>
                      <m:t>k</m:t>
                    </m:r>
                  </m:e>
                  <m:sub>
                    <m:r>
                      <a:rPr xmlns:a="http://schemas.openxmlformats.org/drawingml/2006/main" sz="2650" i="1">
                        <a:solidFill>
                          <a:srgbClr val="000000"/>
                        </a:solidFill>
                        <a:latin typeface="Cambria Math" panose="02040503050406030204" pitchFamily="18" charset="0"/>
                      </a:rPr>
                      <m:t>B</m:t>
                    </m:r>
                  </m:sub>
                </m:sSub>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1</m:t>
                </m:r>
              </m:oMath>
            </a14:m>
            <a:r>
              <a:rPr>
                <a:latin typeface="Avenir Light"/>
                <a:ea typeface="Avenir Light"/>
                <a:cs typeface="Avenir Light"/>
                <a:sym typeface="Avenir Light"/>
              </a:rPr>
              <a:t>, </a:t>
            </a:r>
            <a14:m>
              <m:oMath>
                <m:sSub>
                  <m:e>
                    <m:r>
                      <a:rPr xmlns:a="http://schemas.openxmlformats.org/drawingml/2006/main" sz="2650" i="1">
                        <a:solidFill>
                          <a:srgbClr val="000000"/>
                        </a:solidFill>
                        <a:latin typeface="Cambria Math" panose="02040503050406030204" pitchFamily="18" charset="0"/>
                      </a:rPr>
                      <m:t>E</m:t>
                    </m:r>
                  </m:e>
                  <m:sub>
                    <m:r>
                      <a:rPr xmlns:a="http://schemas.openxmlformats.org/drawingml/2006/main" sz="2650" i="1">
                        <a:solidFill>
                          <a:srgbClr val="000000"/>
                        </a:solidFill>
                        <a:latin typeface="Cambria Math" panose="02040503050406030204" pitchFamily="18" charset="0"/>
                      </a:rPr>
                      <m:t>γ</m:t>
                    </m:r>
                  </m:sub>
                </m:sSub>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h</m:t>
                </m:r>
                <m:r>
                  <a:rPr xmlns:a="http://schemas.openxmlformats.org/drawingml/2006/main" sz="2650" i="1">
                    <a:solidFill>
                      <a:srgbClr val="000000"/>
                    </a:solidFill>
                    <a:latin typeface="Cambria Math" panose="02040503050406030204" pitchFamily="18" charset="0"/>
                  </a:rPr>
                  <m:t>ν</m:t>
                </m:r>
              </m:oMath>
            </a14:m>
            <a:r>
              <a:rPr>
                <a:latin typeface="Avenir Light"/>
                <a:ea typeface="Avenir Light"/>
                <a:cs typeface="Avenir Light"/>
                <a:sym typeface="Avenir Light"/>
              </a:rPr>
              <a:t>]</a:t>
            </a:r>
          </a:p>
        </p:txBody>
      </p:sp>
      <p:sp>
        <p:nvSpPr>
          <p:cNvPr id="170" name="spectral distortions"/>
          <p:cNvSpPr txBox="1"/>
          <p:nvPr/>
        </p:nvSpPr>
        <p:spPr>
          <a:xfrm>
            <a:off x="4654274" y="8326966"/>
            <a:ext cx="2042457"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solidFill>
                  <a:srgbClr val="AC3319"/>
                </a:solidFill>
                <a:latin typeface="Avenir Book"/>
                <a:ea typeface="Avenir Book"/>
                <a:cs typeface="Avenir Book"/>
                <a:sym typeface="Avenir Book"/>
              </a:defRPr>
            </a:lvl1pPr>
          </a:lstStyle>
          <a:p>
            <a:pPr/>
            <a:r>
              <a:t>spectral distortions</a:t>
            </a:r>
          </a:p>
        </p:txBody>
      </p:sp>
      <p:sp>
        <p:nvSpPr>
          <p:cNvPr id="171" name="anisotropies"/>
          <p:cNvSpPr txBox="1"/>
          <p:nvPr/>
        </p:nvSpPr>
        <p:spPr>
          <a:xfrm>
            <a:off x="6831984" y="8542866"/>
            <a:ext cx="2042458"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solidFill>
                  <a:srgbClr val="942193"/>
                </a:solidFill>
                <a:latin typeface="Avenir Book"/>
                <a:ea typeface="Avenir Book"/>
                <a:cs typeface="Avenir Book"/>
                <a:sym typeface="Avenir Book"/>
              </a:defRPr>
            </a:lvl1pPr>
          </a:lstStyle>
          <a:p>
            <a:pPr/>
            <a:r>
              <a:t>anisotropies</a:t>
            </a:r>
          </a:p>
        </p:txBody>
      </p:sp>
      <p:sp>
        <p:nvSpPr>
          <p:cNvPr id="172" name="spectral-spatial distortions (ex. SZ)"/>
          <p:cNvSpPr txBox="1"/>
          <p:nvPr/>
        </p:nvSpPr>
        <p:spPr>
          <a:xfrm>
            <a:off x="9009695" y="8326966"/>
            <a:ext cx="2709604"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solidFill>
                  <a:srgbClr val="0A1DF3"/>
                </a:solidFill>
                <a:latin typeface="Avenir Book"/>
                <a:ea typeface="Avenir Book"/>
                <a:cs typeface="Avenir Book"/>
                <a:sym typeface="Avenir Book"/>
              </a:defRPr>
            </a:lvl1pPr>
          </a:lstStyle>
          <a:p>
            <a:pPr/>
            <a:r>
              <a:t>spectral-spatial distortions (ex. SZ)</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8"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09" name="Monopole and dipole"/>
          <p:cNvSpPr txBox="1"/>
          <p:nvPr>
            <p:ph type="body" idx="1"/>
          </p:nvPr>
        </p:nvSpPr>
        <p:spPr>
          <a:xfrm>
            <a:off x="698500" y="2287318"/>
            <a:ext cx="11607800" cy="6934896"/>
          </a:xfrm>
          <a:prstGeom prst="rect">
            <a:avLst/>
          </a:prstGeom>
        </p:spPr>
        <p:txBody>
          <a:bodyPr/>
          <a:lstStyle>
            <a:lvl1pPr>
              <a:defRPr>
                <a:latin typeface="Avenir Book"/>
                <a:ea typeface="Avenir Book"/>
                <a:cs typeface="Avenir Book"/>
                <a:sym typeface="Avenir Book"/>
              </a:defRPr>
            </a:lvl1pPr>
          </a:lstStyle>
          <a:p>
            <a:pPr/>
            <a:r>
              <a:t>Monopole and dipole</a:t>
            </a:r>
          </a:p>
        </p:txBody>
      </p:sp>
      <p:sp>
        <p:nvSpPr>
          <p:cNvPr id="510" name="Astro/cosmo contaminan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Astro/cosmo contaminants</a:t>
            </a:r>
          </a:p>
        </p:txBody>
      </p:sp>
      <p:pic>
        <p:nvPicPr>
          <p:cNvPr id="511" name="cmbcolor.gif" descr="cmbcolor.gif"/>
          <p:cNvPicPr>
            <a:picLocks noChangeAspect="1"/>
          </p:cNvPicPr>
          <p:nvPr/>
        </p:nvPicPr>
        <p:blipFill>
          <a:blip r:embed="rId4">
            <a:extLst/>
          </a:blip>
          <a:srcRect l="12897" t="4445" r="11043" b="6112"/>
          <a:stretch>
            <a:fillRect/>
          </a:stretch>
        </p:blipFill>
        <p:spPr>
          <a:xfrm>
            <a:off x="7834344" y="1987827"/>
            <a:ext cx="4950610" cy="753394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5"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16" name="Monopole and dipole   subtract off…"/>
          <p:cNvSpPr txBox="1"/>
          <p:nvPr>
            <p:ph type="body" idx="1"/>
          </p:nvPr>
        </p:nvSpPr>
        <p:spPr>
          <a:xfrm>
            <a:off x="698500" y="2287318"/>
            <a:ext cx="11607800" cy="6934896"/>
          </a:xfrm>
          <a:prstGeom prst="rect">
            <a:avLst/>
          </a:prstGeom>
        </p:spPr>
        <p:txBody>
          <a:bodyPr/>
          <a:lstStyle/>
          <a:p>
            <a:pPr>
              <a:defRPr>
                <a:latin typeface="Avenir Book"/>
                <a:ea typeface="Avenir Book"/>
                <a:cs typeface="Avenir Book"/>
                <a:sym typeface="Avenir Book"/>
              </a:defRPr>
            </a:pPr>
            <a:r>
              <a:t>Monopole and dipole </a:t>
            </a:r>
            <a14:m>
              <m:oMath>
                <m:r>
                  <a:rPr xmlns:a="http://schemas.openxmlformats.org/drawingml/2006/main" sz="3250" i="1">
                    <a:solidFill>
                      <a:srgbClr val="000000"/>
                    </a:solidFill>
                    <a:latin typeface="Cambria Math" panose="02040503050406030204" pitchFamily="18" charset="0"/>
                  </a:rPr>
                  <m:t>⟶</m:t>
                </m:r>
              </m:oMath>
            </a14:m>
            <a:r>
              <a:t> subtract off</a:t>
            </a:r>
          </a:p>
          <a:p>
            <a:pPr>
              <a:defRPr>
                <a:latin typeface="Avenir Book"/>
                <a:ea typeface="Avenir Book"/>
                <a:cs typeface="Avenir Book"/>
                <a:sym typeface="Avenir Book"/>
              </a:defRPr>
            </a:pPr>
            <a:r>
              <a:t>Foregrounds (galactic synchrotron emission, dust, extragalactic point sources, SZ)</a:t>
            </a:r>
          </a:p>
        </p:txBody>
      </p:sp>
      <p:sp>
        <p:nvSpPr>
          <p:cNvPr id="517" name="Astro/cosmo contaminan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Astro/cosmo contaminants</a:t>
            </a:r>
          </a:p>
        </p:txBody>
      </p:sp>
      <p:pic>
        <p:nvPicPr>
          <p:cNvPr id="518" name="Screenshot 2024-04-17 at 4.02.14 PM.jpg" descr="Screenshot 2024-04-17 at 4.02.14 PM.jpg"/>
          <p:cNvPicPr>
            <a:picLocks noChangeAspect="1"/>
          </p:cNvPicPr>
          <p:nvPr/>
        </p:nvPicPr>
        <p:blipFill>
          <a:blip r:embed="rId4">
            <a:extLst/>
          </a:blip>
          <a:stretch>
            <a:fillRect/>
          </a:stretch>
        </p:blipFill>
        <p:spPr>
          <a:xfrm>
            <a:off x="2084196" y="4466795"/>
            <a:ext cx="8836408" cy="511786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2"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23" name="Monopole and dipole   subtract off…"/>
          <p:cNvSpPr txBox="1"/>
          <p:nvPr>
            <p:ph type="body" idx="1"/>
          </p:nvPr>
        </p:nvSpPr>
        <p:spPr>
          <a:xfrm>
            <a:off x="698500" y="2287318"/>
            <a:ext cx="11607800" cy="6934896"/>
          </a:xfrm>
          <a:prstGeom prst="rect">
            <a:avLst/>
          </a:prstGeom>
        </p:spPr>
        <p:txBody>
          <a:bodyPr/>
          <a:lstStyle/>
          <a:p>
            <a:pPr>
              <a:defRPr>
                <a:latin typeface="Avenir Book"/>
                <a:ea typeface="Avenir Book"/>
                <a:cs typeface="Avenir Book"/>
                <a:sym typeface="Avenir Book"/>
              </a:defRPr>
            </a:pPr>
            <a:r>
              <a:t>Monopole and dipole </a:t>
            </a:r>
            <a14:m>
              <m:oMath>
                <m:r>
                  <a:rPr xmlns:a="http://schemas.openxmlformats.org/drawingml/2006/main" sz="3250" i="1">
                    <a:solidFill>
                      <a:srgbClr val="000000"/>
                    </a:solidFill>
                    <a:latin typeface="Cambria Math" panose="02040503050406030204" pitchFamily="18" charset="0"/>
                  </a:rPr>
                  <m:t>⟶</m:t>
                </m:r>
              </m:oMath>
            </a14:m>
            <a:r>
              <a:t> subtract off</a:t>
            </a:r>
          </a:p>
          <a:p>
            <a:pPr>
              <a:defRPr>
                <a:latin typeface="Avenir Book"/>
                <a:ea typeface="Avenir Book"/>
                <a:cs typeface="Avenir Book"/>
                <a:sym typeface="Avenir Book"/>
              </a:defRPr>
            </a:pPr>
            <a:r>
              <a:t>Foregrounds (galactic synchrotron emission, dust, extragalactic point sources, SZ) </a:t>
            </a:r>
            <a14:m>
              <m:oMath>
                <m:r>
                  <a:rPr xmlns:a="http://schemas.openxmlformats.org/drawingml/2006/main" sz="3250" i="1">
                    <a:solidFill>
                      <a:srgbClr val="000000"/>
                    </a:solidFill>
                    <a:latin typeface="Cambria Math" panose="02040503050406030204" pitchFamily="18" charset="0"/>
                  </a:rPr>
                  <m:t>⟶</m:t>
                </m:r>
              </m:oMath>
            </a14:m>
            <a:r>
              <a:t> multi-frequency component separation</a:t>
            </a:r>
          </a:p>
          <a:p>
            <a:pPr>
              <a:defRPr>
                <a:latin typeface="Avenir Book"/>
                <a:ea typeface="Avenir Book"/>
                <a:cs typeface="Avenir Book"/>
                <a:sym typeface="Avenir Book"/>
              </a:defRPr>
            </a:pPr>
            <a:r>
              <a:t>Gravitational lensing</a:t>
            </a:r>
          </a:p>
        </p:txBody>
      </p:sp>
      <p:sp>
        <p:nvSpPr>
          <p:cNvPr id="524" name="Astro/cosmo contaminan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Astro/cosmo contaminants</a:t>
            </a:r>
          </a:p>
        </p:txBody>
      </p:sp>
      <p:grpSp>
        <p:nvGrpSpPr>
          <p:cNvPr id="527" name="Group"/>
          <p:cNvGrpSpPr/>
          <p:nvPr/>
        </p:nvGrpSpPr>
        <p:grpSpPr>
          <a:xfrm rot="21600000">
            <a:off x="5395201" y="5524495"/>
            <a:ext cx="8045647" cy="4601094"/>
            <a:chOff x="0" y="0"/>
            <a:chExt cx="8045646" cy="4601092"/>
          </a:xfrm>
        </p:grpSpPr>
        <p:pic>
          <p:nvPicPr>
            <p:cNvPr id="525" name="1567216822028-Planck_gravitational_lensing_CMB_625.png" descr="1567216822028-Planck_gravitational_lensing_CMB_625.png"/>
            <p:cNvPicPr>
              <a:picLocks noChangeAspect="1"/>
            </p:cNvPicPr>
            <p:nvPr/>
          </p:nvPicPr>
          <p:blipFill>
            <a:blip r:embed="rId4">
              <a:extLst/>
            </a:blip>
            <a:srcRect l="8993" t="9467" r="12323" b="7321"/>
            <a:stretch>
              <a:fillRect/>
            </a:stretch>
          </p:blipFill>
          <p:spPr>
            <a:xfrm>
              <a:off x="0" y="0"/>
              <a:ext cx="7068436" cy="4210024"/>
            </a:xfrm>
            <a:prstGeom prst="rect">
              <a:avLst/>
            </a:prstGeom>
            <a:ln w="12700" cap="flat">
              <a:noFill/>
              <a:miter lim="400000"/>
            </a:ln>
            <a:effectLst/>
          </p:spPr>
        </p:pic>
        <p:pic>
          <p:nvPicPr>
            <p:cNvPr id="526" name="plot_CMBlensingI-1024x550.png" descr="plot_CMBlensingI-1024x550.png"/>
            <p:cNvPicPr>
              <a:picLocks noChangeAspect="1"/>
            </p:cNvPicPr>
            <p:nvPr/>
          </p:nvPicPr>
          <p:blipFill>
            <a:blip r:embed="rId5">
              <a:extLst/>
            </a:blip>
            <a:stretch>
              <a:fillRect/>
            </a:stretch>
          </p:blipFill>
          <p:spPr>
            <a:xfrm rot="19980000">
              <a:off x="3593473" y="1536138"/>
              <a:ext cx="4170949" cy="2240256"/>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1"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32" name="Monopole and dipole   subtract off…"/>
          <p:cNvSpPr txBox="1"/>
          <p:nvPr>
            <p:ph type="body" idx="1"/>
          </p:nvPr>
        </p:nvSpPr>
        <p:spPr>
          <a:xfrm>
            <a:off x="698500" y="2287318"/>
            <a:ext cx="11607800" cy="6934896"/>
          </a:xfrm>
          <a:prstGeom prst="rect">
            <a:avLst/>
          </a:prstGeom>
        </p:spPr>
        <p:txBody>
          <a:bodyPr/>
          <a:lstStyle/>
          <a:p>
            <a:pPr>
              <a:defRPr>
                <a:latin typeface="Avenir Book"/>
                <a:ea typeface="Avenir Book"/>
                <a:cs typeface="Avenir Book"/>
                <a:sym typeface="Avenir Book"/>
              </a:defRPr>
            </a:pPr>
            <a:r>
              <a:t>Monopole and dipole </a:t>
            </a:r>
            <a14:m>
              <m:oMath>
                <m:r>
                  <a:rPr xmlns:a="http://schemas.openxmlformats.org/drawingml/2006/main" sz="3250" i="1">
                    <a:solidFill>
                      <a:srgbClr val="000000"/>
                    </a:solidFill>
                    <a:latin typeface="Cambria Math" panose="02040503050406030204" pitchFamily="18" charset="0"/>
                  </a:rPr>
                  <m:t>⟶</m:t>
                </m:r>
              </m:oMath>
            </a14:m>
            <a:r>
              <a:t> subtract off</a:t>
            </a:r>
          </a:p>
          <a:p>
            <a:pPr>
              <a:defRPr>
                <a:latin typeface="Avenir Book"/>
                <a:ea typeface="Avenir Book"/>
                <a:cs typeface="Avenir Book"/>
                <a:sym typeface="Avenir Book"/>
              </a:defRPr>
            </a:pPr>
            <a:r>
              <a:t>Foregrounds (galactic synchrotron emission, dust, extragalactic point sources, SZ) </a:t>
            </a:r>
            <a14:m>
              <m:oMath>
                <m:r>
                  <a:rPr xmlns:a="http://schemas.openxmlformats.org/drawingml/2006/main" sz="3250" i="1">
                    <a:solidFill>
                      <a:srgbClr val="000000"/>
                    </a:solidFill>
                    <a:latin typeface="Cambria Math" panose="02040503050406030204" pitchFamily="18" charset="0"/>
                  </a:rPr>
                  <m:t>⟶</m:t>
                </m:r>
              </m:oMath>
            </a14:m>
            <a:r>
              <a:t> multi-frequency component separation</a:t>
            </a:r>
          </a:p>
          <a:p>
            <a:pPr>
              <a:defRPr>
                <a:latin typeface="Avenir Book"/>
                <a:ea typeface="Avenir Book"/>
                <a:cs typeface="Avenir Book"/>
                <a:sym typeface="Avenir Book"/>
              </a:defRPr>
            </a:pPr>
            <a:r>
              <a:t>Gravitational lensing </a:t>
            </a:r>
            <a14:m>
              <m:oMath>
                <m:r>
                  <a:rPr xmlns:a="http://schemas.openxmlformats.org/drawingml/2006/main" sz="3250" i="1">
                    <a:solidFill>
                      <a:srgbClr val="000000"/>
                    </a:solidFill>
                    <a:latin typeface="Cambria Math" panose="02040503050406030204" pitchFamily="18" charset="0"/>
                  </a:rPr>
                  <m:t>⟶</m:t>
                </m:r>
              </m:oMath>
            </a14:m>
            <a:r>
              <a:t> model/reconstruct lensing potential from LSS</a:t>
            </a:r>
          </a:p>
          <a:p>
            <a:pPr>
              <a:defRPr>
                <a:latin typeface="Avenir Book"/>
                <a:ea typeface="Avenir Book"/>
                <a:cs typeface="Avenir Book"/>
                <a:sym typeface="Avenir Book"/>
              </a:defRPr>
            </a:pPr>
            <a:r>
              <a:t>Cosmic variance</a:t>
            </a:r>
          </a:p>
        </p:txBody>
      </p:sp>
      <p:sp>
        <p:nvSpPr>
          <p:cNvPr id="533" name="Astro/cosmo contaminan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Astro/cosmo contaminants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7"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38" name="Monopole and dipole   subtract off…"/>
          <p:cNvSpPr txBox="1"/>
          <p:nvPr>
            <p:ph type="body" idx="1"/>
          </p:nvPr>
        </p:nvSpPr>
        <p:spPr>
          <a:xfrm>
            <a:off x="698500" y="2287318"/>
            <a:ext cx="11607800" cy="6934896"/>
          </a:xfrm>
          <a:prstGeom prst="rect">
            <a:avLst/>
          </a:prstGeom>
        </p:spPr>
        <p:txBody>
          <a:bodyPr/>
          <a:lstStyle/>
          <a:p>
            <a:pPr>
              <a:defRPr>
                <a:latin typeface="Avenir Book"/>
                <a:ea typeface="Avenir Book"/>
                <a:cs typeface="Avenir Book"/>
                <a:sym typeface="Avenir Book"/>
              </a:defRPr>
            </a:pPr>
            <a:r>
              <a:t>Monopole and dipole </a:t>
            </a:r>
            <a14:m>
              <m:oMath>
                <m:r>
                  <a:rPr xmlns:a="http://schemas.openxmlformats.org/drawingml/2006/main" sz="3250" i="1">
                    <a:solidFill>
                      <a:srgbClr val="000000"/>
                    </a:solidFill>
                    <a:latin typeface="Cambria Math" panose="02040503050406030204" pitchFamily="18" charset="0"/>
                  </a:rPr>
                  <m:t>⟶</m:t>
                </m:r>
              </m:oMath>
            </a14:m>
            <a:r>
              <a:t> subtract off</a:t>
            </a:r>
          </a:p>
          <a:p>
            <a:pPr>
              <a:defRPr>
                <a:latin typeface="Avenir Book"/>
                <a:ea typeface="Avenir Book"/>
                <a:cs typeface="Avenir Book"/>
                <a:sym typeface="Avenir Book"/>
              </a:defRPr>
            </a:pPr>
            <a:r>
              <a:t>Foregrounds (galactic synchrotron emission, dust, extragalactic point sources, SZ) </a:t>
            </a:r>
            <a14:m>
              <m:oMath>
                <m:r>
                  <a:rPr xmlns:a="http://schemas.openxmlformats.org/drawingml/2006/main" sz="3250" i="1">
                    <a:solidFill>
                      <a:srgbClr val="000000"/>
                    </a:solidFill>
                    <a:latin typeface="Cambria Math" panose="02040503050406030204" pitchFamily="18" charset="0"/>
                  </a:rPr>
                  <m:t>⟶</m:t>
                </m:r>
              </m:oMath>
            </a14:m>
            <a:r>
              <a:t> multi-frequency component separation</a:t>
            </a:r>
          </a:p>
          <a:p>
            <a:pPr>
              <a:defRPr>
                <a:latin typeface="Avenir Book"/>
                <a:ea typeface="Avenir Book"/>
                <a:cs typeface="Avenir Book"/>
                <a:sym typeface="Avenir Book"/>
              </a:defRPr>
            </a:pPr>
            <a:r>
              <a:t>Gravitational lensing </a:t>
            </a:r>
            <a14:m>
              <m:oMath>
                <m:r>
                  <a:rPr xmlns:a="http://schemas.openxmlformats.org/drawingml/2006/main" sz="3250" i="1">
                    <a:solidFill>
                      <a:srgbClr val="000000"/>
                    </a:solidFill>
                    <a:latin typeface="Cambria Math" panose="02040503050406030204" pitchFamily="18" charset="0"/>
                  </a:rPr>
                  <m:t>⟶</m:t>
                </m:r>
              </m:oMath>
            </a14:m>
            <a:r>
              <a:t> model/reconstruct lensing potential from LSS</a:t>
            </a:r>
          </a:p>
          <a:p>
            <a:pPr>
              <a:defRPr>
                <a:latin typeface="Avenir Book"/>
                <a:ea typeface="Avenir Book"/>
                <a:cs typeface="Avenir Book"/>
                <a:sym typeface="Avenir Book"/>
              </a:defRPr>
            </a:pPr>
            <a:r>
              <a:t>Cosmic variance </a:t>
            </a:r>
            <a14:m>
              <m:oMath>
                <m:r>
                  <a:rPr xmlns:a="http://schemas.openxmlformats.org/drawingml/2006/main" sz="3250" i="1">
                    <a:solidFill>
                      <a:srgbClr val="000000"/>
                    </a:solidFill>
                    <a:latin typeface="Cambria Math" panose="02040503050406030204" pitchFamily="18" charset="0"/>
                  </a:rPr>
                  <m:t>⟶</m:t>
                </m:r>
              </m:oMath>
            </a14:m>
            <a:r>
              <a:t> tough luck :( </a:t>
            </a:r>
          </a:p>
        </p:txBody>
      </p:sp>
      <p:sp>
        <p:nvSpPr>
          <p:cNvPr id="539" name="Astro/cosmo contaminan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Astro/cosmo contaminants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3"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44" name="Instrumental noise: thermal, electronic, atmospheric"/>
          <p:cNvSpPr txBox="1"/>
          <p:nvPr>
            <p:ph type="body" idx="1"/>
          </p:nvPr>
        </p:nvSpPr>
        <p:spPr>
          <a:xfrm>
            <a:off x="698500" y="2287318"/>
            <a:ext cx="11607800" cy="6934896"/>
          </a:xfrm>
          <a:prstGeom prst="rect">
            <a:avLst/>
          </a:prstGeom>
        </p:spPr>
        <p:txBody>
          <a:bodyPr/>
          <a:lstStyle>
            <a:lvl1pPr>
              <a:defRPr>
                <a:latin typeface="Avenir Book"/>
                <a:ea typeface="Avenir Book"/>
                <a:cs typeface="Avenir Book"/>
                <a:sym typeface="Avenir Book"/>
              </a:defRPr>
            </a:lvl1pPr>
          </a:lstStyle>
          <a:p>
            <a:pPr/>
            <a:r>
              <a:t>Instrumental noise: thermal, electronic, atmospheric</a:t>
            </a:r>
          </a:p>
        </p:txBody>
      </p:sp>
      <p:sp>
        <p:nvSpPr>
          <p:cNvPr id="545" name="Instrumental effec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Instrumental effects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9"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50" name="Instrumental noise: thermal, electronic, atmospheric…"/>
          <p:cNvSpPr txBox="1"/>
          <p:nvPr>
            <p:ph type="body" idx="1"/>
          </p:nvPr>
        </p:nvSpPr>
        <p:spPr>
          <a:xfrm>
            <a:off x="698500" y="2287318"/>
            <a:ext cx="11607800" cy="6934896"/>
          </a:xfrm>
          <a:prstGeom prst="rect">
            <a:avLst/>
          </a:prstGeom>
        </p:spPr>
        <p:txBody>
          <a:bodyPr/>
          <a:lstStyle/>
          <a:p>
            <a:pPr>
              <a:defRPr>
                <a:latin typeface="Avenir Book"/>
                <a:ea typeface="Avenir Book"/>
                <a:cs typeface="Avenir Book"/>
                <a:sym typeface="Avenir Book"/>
              </a:defRPr>
            </a:pPr>
            <a:r>
              <a:t>Instrumental noise: thermal, electronic, atmospheric</a:t>
            </a:r>
          </a:p>
          <a:p>
            <a:pPr lvl="3">
              <a:lnSpc>
                <a:spcPct val="100000"/>
              </a:lnSpc>
              <a:spcBef>
                <a:spcPts val="1000"/>
              </a:spcBef>
              <a:defRPr>
                <a:latin typeface="Avenir Book"/>
                <a:ea typeface="Avenir Book"/>
                <a:cs typeface="Avenir Book"/>
                <a:sym typeface="Avenir Book"/>
              </a:defRPr>
            </a:pPr>
            <a:r>
              <a:t>minimized with cryogenics, shielding, site-selection</a:t>
            </a:r>
          </a:p>
          <a:p>
            <a:pPr lvl="3">
              <a:lnSpc>
                <a:spcPct val="100000"/>
              </a:lnSpc>
              <a:spcBef>
                <a:spcPts val="1000"/>
              </a:spcBef>
              <a:defRPr>
                <a:latin typeface="Avenir Book"/>
                <a:ea typeface="Avenir Book"/>
                <a:cs typeface="Avenir Book"/>
                <a:sym typeface="Avenir Book"/>
              </a:defRPr>
            </a:pPr>
            <a:r>
              <a:t>modelled and removed</a:t>
            </a:r>
          </a:p>
        </p:txBody>
      </p:sp>
      <p:sp>
        <p:nvSpPr>
          <p:cNvPr id="551" name="Instrumental effec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Instrumental effects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5"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56" name="Instrumental noise: thermal, electronic, atmospheric…"/>
          <p:cNvSpPr txBox="1"/>
          <p:nvPr>
            <p:ph type="body" idx="1"/>
          </p:nvPr>
        </p:nvSpPr>
        <p:spPr>
          <a:xfrm>
            <a:off x="698500" y="2287318"/>
            <a:ext cx="11607800" cy="6934896"/>
          </a:xfrm>
          <a:prstGeom prst="rect">
            <a:avLst/>
          </a:prstGeom>
        </p:spPr>
        <p:txBody>
          <a:bodyPr/>
          <a:lstStyle/>
          <a:p>
            <a:pPr>
              <a:defRPr>
                <a:latin typeface="Avenir Book"/>
                <a:ea typeface="Avenir Book"/>
                <a:cs typeface="Avenir Book"/>
                <a:sym typeface="Avenir Book"/>
              </a:defRPr>
            </a:pPr>
            <a:r>
              <a:t>Instrumental noise: thermal, electronic, atmospheric</a:t>
            </a:r>
          </a:p>
          <a:p>
            <a:pPr lvl="3">
              <a:lnSpc>
                <a:spcPct val="100000"/>
              </a:lnSpc>
              <a:spcBef>
                <a:spcPts val="1000"/>
              </a:spcBef>
              <a:defRPr>
                <a:latin typeface="Avenir Book"/>
                <a:ea typeface="Avenir Book"/>
                <a:cs typeface="Avenir Book"/>
                <a:sym typeface="Avenir Book"/>
              </a:defRPr>
            </a:pPr>
            <a:r>
              <a:t>minimized with cryogenics, shielding, site-selection</a:t>
            </a:r>
          </a:p>
          <a:p>
            <a:pPr lvl="3">
              <a:lnSpc>
                <a:spcPct val="100000"/>
              </a:lnSpc>
              <a:spcBef>
                <a:spcPts val="1000"/>
              </a:spcBef>
              <a:defRPr>
                <a:latin typeface="Avenir Book"/>
                <a:ea typeface="Avenir Book"/>
                <a:cs typeface="Avenir Book"/>
                <a:sym typeface="Avenir Book"/>
              </a:defRPr>
            </a:pPr>
            <a:r>
              <a:t>modelled and removed</a:t>
            </a:r>
          </a:p>
          <a:p>
            <a:pPr>
              <a:spcBef>
                <a:spcPts val="2000"/>
              </a:spcBef>
              <a:defRPr>
                <a:latin typeface="Avenir Book"/>
                <a:ea typeface="Avenir Book"/>
                <a:cs typeface="Avenir Book"/>
                <a:sym typeface="Avenir Book"/>
              </a:defRPr>
            </a:pPr>
            <a:r>
              <a:t>Sky coverage - impacts angular scales available (minimum </a:t>
            </a:r>
            <a14:m>
              <m:oMath>
                <m:r>
                  <a:rPr xmlns:a="http://schemas.openxmlformats.org/drawingml/2006/main" sz="3250" i="1">
                    <a:solidFill>
                      <a:srgbClr val="000000"/>
                    </a:solidFill>
                    <a:latin typeface="Cambria Math" panose="02040503050406030204" pitchFamily="18" charset="0"/>
                  </a:rPr>
                  <m:t>ℓ</m:t>
                </m:r>
              </m:oMath>
            </a14:m>
            <a:r>
              <a:t>)</a:t>
            </a:r>
          </a:p>
        </p:txBody>
      </p:sp>
      <p:sp>
        <p:nvSpPr>
          <p:cNvPr id="557" name="Instrumental effec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Instrumental effects</a:t>
            </a:r>
          </a:p>
        </p:txBody>
      </p:sp>
      <p:pic>
        <p:nvPicPr>
          <p:cNvPr id="558" name="CMB_measurements+theory.pdf" descr="CMB_measurements+theory.pdf"/>
          <p:cNvPicPr>
            <a:picLocks noChangeAspect="1"/>
          </p:cNvPicPr>
          <p:nvPr/>
        </p:nvPicPr>
        <p:blipFill>
          <a:blip r:embed="rId4">
            <a:extLst/>
          </a:blip>
          <a:stretch>
            <a:fillRect/>
          </a:stretch>
        </p:blipFill>
        <p:spPr>
          <a:xfrm>
            <a:off x="3234518" y="4892332"/>
            <a:ext cx="6535764" cy="490182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2"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63" name="Instrumental noise: thermal, electronic, atmospheric…"/>
          <p:cNvSpPr txBox="1"/>
          <p:nvPr>
            <p:ph type="body" idx="1"/>
          </p:nvPr>
        </p:nvSpPr>
        <p:spPr>
          <a:xfrm>
            <a:off x="698500" y="2287318"/>
            <a:ext cx="11607800" cy="6934896"/>
          </a:xfrm>
          <a:prstGeom prst="rect">
            <a:avLst/>
          </a:prstGeom>
        </p:spPr>
        <p:txBody>
          <a:bodyPr/>
          <a:lstStyle/>
          <a:p>
            <a:pPr>
              <a:defRPr>
                <a:latin typeface="Avenir Book"/>
                <a:ea typeface="Avenir Book"/>
                <a:cs typeface="Avenir Book"/>
                <a:sym typeface="Avenir Book"/>
              </a:defRPr>
            </a:pPr>
            <a:r>
              <a:t>Instrumental noise: thermal, electronic, atmospheric</a:t>
            </a:r>
          </a:p>
          <a:p>
            <a:pPr lvl="3">
              <a:lnSpc>
                <a:spcPct val="100000"/>
              </a:lnSpc>
              <a:spcBef>
                <a:spcPts val="1000"/>
              </a:spcBef>
              <a:defRPr>
                <a:latin typeface="Avenir Book"/>
                <a:ea typeface="Avenir Book"/>
                <a:cs typeface="Avenir Book"/>
                <a:sym typeface="Avenir Book"/>
              </a:defRPr>
            </a:pPr>
            <a:r>
              <a:t>minimized with cryogenics, shielding, site-selection</a:t>
            </a:r>
          </a:p>
          <a:p>
            <a:pPr lvl="3">
              <a:lnSpc>
                <a:spcPct val="100000"/>
              </a:lnSpc>
              <a:spcBef>
                <a:spcPts val="1000"/>
              </a:spcBef>
              <a:defRPr>
                <a:latin typeface="Avenir Book"/>
                <a:ea typeface="Avenir Book"/>
                <a:cs typeface="Avenir Book"/>
                <a:sym typeface="Avenir Book"/>
              </a:defRPr>
            </a:pPr>
            <a:r>
              <a:t>modelled and removed</a:t>
            </a:r>
          </a:p>
          <a:p>
            <a:pPr>
              <a:lnSpc>
                <a:spcPct val="100000"/>
              </a:lnSpc>
              <a:spcBef>
                <a:spcPts val="2000"/>
              </a:spcBef>
              <a:defRPr>
                <a:latin typeface="Avenir Book"/>
                <a:ea typeface="Avenir Book"/>
                <a:cs typeface="Avenir Book"/>
                <a:sym typeface="Avenir Book"/>
              </a:defRPr>
            </a:pPr>
            <a:r>
              <a:t>Sky coverage - impacts angular scales available (minimum </a:t>
            </a:r>
            <a14:m>
              <m:oMath>
                <m:r>
                  <a:rPr xmlns:a="http://schemas.openxmlformats.org/drawingml/2006/main" sz="3250" i="1">
                    <a:solidFill>
                      <a:srgbClr val="000000"/>
                    </a:solidFill>
                    <a:latin typeface="Cambria Math" panose="02040503050406030204" pitchFamily="18" charset="0"/>
                  </a:rPr>
                  <m:t>ℓ</m:t>
                </m:r>
              </m:oMath>
            </a14:m>
            <a:r>
              <a:t>)</a:t>
            </a:r>
          </a:p>
          <a:p>
            <a:pPr>
              <a:lnSpc>
                <a:spcPct val="100000"/>
              </a:lnSpc>
              <a:spcBef>
                <a:spcPts val="2000"/>
              </a:spcBef>
              <a:defRPr>
                <a:latin typeface="Avenir Book"/>
                <a:ea typeface="Avenir Book"/>
                <a:cs typeface="Avenir Book"/>
                <a:sym typeface="Avenir Book"/>
              </a:defRPr>
            </a:pPr>
            <a:r>
              <a:t>Beam size/aperture - impacts maximum </a:t>
            </a:r>
            <a14:m>
              <m:oMath>
                <m:r>
                  <a:rPr xmlns:a="http://schemas.openxmlformats.org/drawingml/2006/main" sz="3250" i="1">
                    <a:solidFill>
                      <a:srgbClr val="000000"/>
                    </a:solidFill>
                    <a:latin typeface="Cambria Math" panose="02040503050406030204" pitchFamily="18" charset="0"/>
                  </a:rPr>
                  <m:t>ℓ</m:t>
                </m:r>
              </m:oMath>
            </a14:m>
            <a:r>
              <a:t>, angular resolution</a:t>
            </a:r>
          </a:p>
        </p:txBody>
      </p:sp>
      <p:sp>
        <p:nvSpPr>
          <p:cNvPr id="564" name="Instrumental effec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Instrumental effects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8" name="Planck_CMB_pillars.jpg" descr="Planck_CMB_pillars.jpg"/>
          <p:cNvPicPr>
            <a:picLocks noChangeAspect="1"/>
          </p:cNvPicPr>
          <p:nvPr/>
        </p:nvPicPr>
        <p:blipFill>
          <a:blip r:embed="rId2">
            <a:alphaModFix amt="20260"/>
            <a:extLst/>
          </a:blip>
          <a:srcRect l="16227" t="36813" r="16227" b="45132"/>
          <a:stretch>
            <a:fillRect/>
          </a:stretch>
        </p:blipFill>
        <p:spPr>
          <a:xfrm>
            <a:off x="-38299" y="-6896"/>
            <a:ext cx="13081199" cy="1748235"/>
          </a:xfrm>
          <a:prstGeom prst="rect">
            <a:avLst/>
          </a:prstGeom>
          <a:ln w="12700">
            <a:miter lim="400000"/>
          </a:ln>
        </p:spPr>
      </p:pic>
      <p:sp>
        <p:nvSpPr>
          <p:cNvPr id="569" name="Wayne Hu’s CMB tutorials: http://background.uchicago.edu/~whu/intermediate/summary.html (also check out his PhD thesis, its got basically everything)…"/>
          <p:cNvSpPr txBox="1"/>
          <p:nvPr>
            <p:ph type="body" idx="1"/>
          </p:nvPr>
        </p:nvSpPr>
        <p:spPr>
          <a:xfrm>
            <a:off x="698500" y="2287318"/>
            <a:ext cx="11607800" cy="6934896"/>
          </a:xfrm>
          <a:prstGeom prst="rect">
            <a:avLst/>
          </a:prstGeom>
        </p:spPr>
        <p:txBody>
          <a:bodyPr/>
          <a:lstStyle/>
          <a:p>
            <a:pPr marL="0" indent="0">
              <a:buSzTx/>
              <a:buNone/>
              <a:defRPr>
                <a:latin typeface="Avenir Book"/>
                <a:ea typeface="Avenir Book"/>
                <a:cs typeface="Avenir Book"/>
                <a:sym typeface="Avenir Book"/>
              </a:defRPr>
            </a:pPr>
            <a:r>
              <a:t>Wayne Hu’s CMB tutorials: </a:t>
            </a:r>
            <a:r>
              <a:rPr u="sng">
                <a:hlinkClick r:id="rId3" invalidUrl="" action="" tgtFrame="" tooltip="" history="1" highlightClick="0" endSnd="0"/>
              </a:rPr>
              <a:t>http://background.uchicago.edu/~whu/intermediate/summary.html</a:t>
            </a:r>
            <a:br/>
            <a:r>
              <a:t>(also check out his PhD thesis, its got basically everything)</a:t>
            </a:r>
          </a:p>
          <a:p>
            <a:pPr marL="0" indent="0">
              <a:buSzTx/>
              <a:buNone/>
              <a:defRPr>
                <a:latin typeface="Avenir Book"/>
                <a:ea typeface="Avenir Book"/>
                <a:cs typeface="Avenir Book"/>
                <a:sym typeface="Avenir Book"/>
              </a:defRPr>
            </a:pPr>
            <a:r>
              <a:t>BAO: </a:t>
            </a:r>
            <a:br/>
            <a:r>
              <a:t>— Daniel Eisenstein </a:t>
            </a:r>
            <a:r>
              <a:rPr u="sng">
                <a:hlinkClick r:id="rId4" invalidUrl="" action="" tgtFrame="" tooltip="" history="1" highlightClick="0" endSnd="0"/>
              </a:rPr>
              <a:t>https://lweb.cfa.harvard.edu/~deisenst/acousticpeak/</a:t>
            </a:r>
            <a:br/>
            <a:r>
              <a:t>— Adam Hincks https://adh-sj.info/bao_cmb.php</a:t>
            </a:r>
          </a:p>
          <a:p>
            <a:pPr marL="0" indent="0">
              <a:buSzTx/>
              <a:buNone/>
              <a:defRPr>
                <a:latin typeface="Avenir Book"/>
                <a:ea typeface="Avenir Book"/>
                <a:cs typeface="Avenir Book"/>
                <a:sym typeface="Avenir Book"/>
              </a:defRPr>
            </a:pPr>
            <a:r>
              <a:t>CMB Perturbation Theory:</a:t>
            </a:r>
            <a:br/>
            <a:r>
              <a:t>— </a:t>
            </a:r>
            <a:r>
              <a:rPr u="sng">
                <a:hlinkClick r:id="rId5" invalidUrl="" action="" tgtFrame="" tooltip="" history="1" highlightClick="0" endSnd="0"/>
              </a:rPr>
              <a:t>https://cmb.wintherscoming.no/theory_perturbations.php</a:t>
            </a:r>
            <a:br/>
            <a:r>
              <a:t>— Ma &amp; Bertschinger </a:t>
            </a:r>
            <a:r>
              <a:rPr u="sng">
                <a:hlinkClick r:id="rId6" invalidUrl="" action="" tgtFrame="" tooltip="" history="1" highlightClick="0" endSnd="0"/>
              </a:rPr>
              <a:t>https://arxiv.org/abs/astro-ph/9506072</a:t>
            </a:r>
          </a:p>
        </p:txBody>
      </p:sp>
      <p:sp>
        <p:nvSpPr>
          <p:cNvPr id="570" name="Useful resource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Useful resources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177" name="Slide bullet text"/>
          <p:cNvSpPr txBox="1"/>
          <p:nvPr>
            <p:ph type="body" idx="1"/>
          </p:nvPr>
        </p:nvSpPr>
        <p:spPr>
          <a:xfrm>
            <a:off x="698500" y="2287318"/>
            <a:ext cx="11607800" cy="6934896"/>
          </a:xfrm>
          <a:prstGeom prst="rect">
            <a:avLst/>
          </a:prstGeom>
        </p:spPr>
        <p:txBody>
          <a:bodyPr/>
          <a:lstStyle>
            <a:lvl1pPr marL="0" indent="0">
              <a:buSzTx/>
              <a:buNone/>
              <a:defRPr>
                <a:latin typeface="Avenir Book"/>
                <a:ea typeface="Avenir Book"/>
                <a:cs typeface="Avenir Book"/>
                <a:sym typeface="Avenir Book"/>
              </a:defRPr>
            </a:lvl1pPr>
          </a:lstStyle>
          <a:p>
            <a:pPr/>
            <a:r>
              <a:t> </a:t>
            </a:r>
          </a:p>
        </p:txBody>
      </p:sp>
      <p:sp>
        <p:nvSpPr>
          <p:cNvPr id="178" name="History of CMB Measuremen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History of CMB Measurements</a:t>
            </a:r>
          </a:p>
        </p:txBody>
      </p:sp>
      <p:sp>
        <p:nvSpPr>
          <p:cNvPr id="179" name="Roll &amp; Wilkinson, 1966"/>
          <p:cNvSpPr txBox="1"/>
          <p:nvPr/>
        </p:nvSpPr>
        <p:spPr>
          <a:xfrm>
            <a:off x="10178095" y="9235016"/>
            <a:ext cx="2767796"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00"/>
                </a:solidFill>
                <a:latin typeface="Avenir Book"/>
                <a:ea typeface="Avenir Book"/>
                <a:cs typeface="Avenir Book"/>
                <a:sym typeface="Avenir Book"/>
              </a:defRPr>
            </a:lvl1pPr>
          </a:lstStyle>
          <a:p>
            <a:pPr/>
            <a:r>
              <a:t>Roll &amp; Wilkinson, 1966</a:t>
            </a:r>
          </a:p>
        </p:txBody>
      </p:sp>
      <p:pic>
        <p:nvPicPr>
          <p:cNvPr id="180" name="Screenshot 2024-04-16 at 3.22.44 PM.jpg" descr="Screenshot 2024-04-16 at 3.22.44 PM.jpg"/>
          <p:cNvPicPr>
            <a:picLocks noChangeAspect="1"/>
          </p:cNvPicPr>
          <p:nvPr/>
        </p:nvPicPr>
        <p:blipFill>
          <a:blip r:embed="rId4">
            <a:extLst/>
          </a:blip>
          <a:srcRect l="1135" t="904" r="3428" b="27776"/>
          <a:stretch>
            <a:fillRect/>
          </a:stretch>
        </p:blipFill>
        <p:spPr>
          <a:xfrm>
            <a:off x="1388864" y="2276752"/>
            <a:ext cx="10227126" cy="6956178"/>
          </a:xfrm>
          <a:prstGeom prst="rect">
            <a:avLst/>
          </a:prstGeom>
          <a:ln w="12700">
            <a:miter lim="400000"/>
          </a:ln>
        </p:spPr>
      </p:pic>
      <p:sp>
        <p:nvSpPr>
          <p:cNvPr id="181" name="1965"/>
          <p:cNvSpPr txBox="1"/>
          <p:nvPr/>
        </p:nvSpPr>
        <p:spPr>
          <a:xfrm>
            <a:off x="6548609" y="5298016"/>
            <a:ext cx="771182"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AC3319"/>
                </a:solidFill>
                <a:latin typeface="Avenir Medium"/>
                <a:ea typeface="Avenir Medium"/>
                <a:cs typeface="Avenir Medium"/>
                <a:sym typeface="Avenir Medium"/>
              </a:defRPr>
            </a:lvl1pPr>
          </a:lstStyle>
          <a:p>
            <a:pPr/>
            <a:r>
              <a:t>1965</a:t>
            </a:r>
          </a:p>
        </p:txBody>
      </p:sp>
      <p:sp>
        <p:nvSpPr>
          <p:cNvPr id="182" name="1966"/>
          <p:cNvSpPr txBox="1"/>
          <p:nvPr/>
        </p:nvSpPr>
        <p:spPr>
          <a:xfrm>
            <a:off x="8339309" y="4015316"/>
            <a:ext cx="771182"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AC3319"/>
                </a:solidFill>
                <a:latin typeface="Avenir Medium"/>
                <a:ea typeface="Avenir Medium"/>
                <a:cs typeface="Avenir Medium"/>
                <a:sym typeface="Avenir Medium"/>
              </a:defRPr>
            </a:lvl1pPr>
          </a:lstStyle>
          <a:p>
            <a:pPr/>
            <a:r>
              <a:t>1966</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2" name="Planck_CMB_pillars.jpg" descr="Planck_CMB_pillars.jpg"/>
          <p:cNvPicPr>
            <a:picLocks noChangeAspect="1"/>
          </p:cNvPicPr>
          <p:nvPr/>
        </p:nvPicPr>
        <p:blipFill>
          <a:blip r:embed="rId2">
            <a:alphaModFix amt="20260"/>
            <a:extLst/>
          </a:blip>
          <a:srcRect l="16227" t="36813" r="16227" b="45132"/>
          <a:stretch>
            <a:fillRect/>
          </a:stretch>
        </p:blipFill>
        <p:spPr>
          <a:xfrm>
            <a:off x="-38299" y="-6896"/>
            <a:ext cx="13081199" cy="1748235"/>
          </a:xfrm>
          <a:prstGeom prst="rect">
            <a:avLst/>
          </a:prstGeom>
          <a:ln w="12700">
            <a:miter lim="400000"/>
          </a:ln>
        </p:spPr>
      </p:pic>
      <p:sp>
        <p:nvSpPr>
          <p:cNvPr id="573" name="Workbook 1: angular power spectrum to pristine T-map…"/>
          <p:cNvSpPr txBox="1"/>
          <p:nvPr>
            <p:ph type="body" idx="1"/>
          </p:nvPr>
        </p:nvSpPr>
        <p:spPr>
          <a:xfrm>
            <a:off x="698500" y="2287318"/>
            <a:ext cx="11607800" cy="6934896"/>
          </a:xfrm>
          <a:prstGeom prst="rect">
            <a:avLst/>
          </a:prstGeom>
        </p:spPr>
        <p:txBody>
          <a:bodyPr/>
          <a:lstStyle/>
          <a:p>
            <a:pPr marL="0" indent="0">
              <a:buSzTx/>
              <a:buNone/>
              <a:defRPr>
                <a:latin typeface="Avenir Book"/>
                <a:ea typeface="Avenir Book"/>
                <a:cs typeface="Avenir Book"/>
                <a:sym typeface="Avenir Book"/>
              </a:defRPr>
            </a:pPr>
            <a:r>
              <a:rPr>
                <a:solidFill>
                  <a:srgbClr val="AC3319"/>
                </a:solidFill>
                <a:latin typeface="Avenir Medium"/>
                <a:ea typeface="Avenir Medium"/>
                <a:cs typeface="Avenir Medium"/>
                <a:sym typeface="Avenir Medium"/>
              </a:rPr>
              <a:t>Workbook 1:</a:t>
            </a:r>
            <a:r>
              <a:t> angular power spectrum to pristine T-map</a:t>
            </a:r>
          </a:p>
          <a:p>
            <a:pPr marL="0" indent="0">
              <a:buSzTx/>
              <a:buNone/>
              <a:defRPr>
                <a:latin typeface="Avenir Book"/>
                <a:ea typeface="Avenir Book"/>
                <a:cs typeface="Avenir Book"/>
                <a:sym typeface="Avenir Book"/>
              </a:defRPr>
            </a:pPr>
            <a:r>
              <a:rPr>
                <a:solidFill>
                  <a:srgbClr val="AC3319"/>
                </a:solidFill>
                <a:latin typeface="Avenir Medium"/>
                <a:ea typeface="Avenir Medium"/>
                <a:cs typeface="Avenir Medium"/>
                <a:sym typeface="Avenir Medium"/>
              </a:rPr>
              <a:t>Workbook 2:</a:t>
            </a:r>
            <a:r>
              <a:t> add foregrounds (point sources + SZ) to pristine T-map</a:t>
            </a:r>
          </a:p>
          <a:p>
            <a:pPr marL="0" indent="0">
              <a:buSzTx/>
              <a:buNone/>
              <a:defRPr>
                <a:latin typeface="Avenir Book"/>
                <a:ea typeface="Avenir Book"/>
                <a:cs typeface="Avenir Book"/>
                <a:sym typeface="Avenir Book"/>
              </a:defRPr>
            </a:pPr>
            <a:r>
              <a:rPr>
                <a:solidFill>
                  <a:srgbClr val="AC3319"/>
                </a:solidFill>
                <a:latin typeface="Avenir Medium"/>
                <a:ea typeface="Avenir Medium"/>
                <a:cs typeface="Avenir Medium"/>
                <a:sym typeface="Avenir Medium"/>
              </a:rPr>
              <a:t>Workbook 3:</a:t>
            </a:r>
            <a:r>
              <a:t> add instrumental effects</a:t>
            </a:r>
          </a:p>
          <a:p>
            <a:pPr marL="0" indent="0">
              <a:buSzTx/>
              <a:buNone/>
              <a:defRPr>
                <a:latin typeface="Avenir Book"/>
                <a:ea typeface="Avenir Book"/>
                <a:cs typeface="Avenir Book"/>
                <a:sym typeface="Avenir Book"/>
              </a:defRPr>
            </a:pPr>
            <a:r>
              <a:rPr>
                <a:solidFill>
                  <a:srgbClr val="AC3319"/>
                </a:solidFill>
                <a:latin typeface="Avenir Medium"/>
                <a:ea typeface="Avenir Medium"/>
                <a:cs typeface="Avenir Medium"/>
                <a:sym typeface="Avenir Medium"/>
              </a:rPr>
              <a:t>Workbook 4:</a:t>
            </a:r>
            <a:r>
              <a:t> compute “observed” power spectrum from messy T-map</a:t>
            </a:r>
          </a:p>
        </p:txBody>
      </p:sp>
      <p:sp>
        <p:nvSpPr>
          <p:cNvPr id="574" name="Workbook Session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Workbook Sessions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6" name="Planck_CMB_pillars.jpg" descr="Planck_CMB_pillars.jpg"/>
          <p:cNvPicPr>
            <a:picLocks noChangeAspect="1"/>
          </p:cNvPicPr>
          <p:nvPr/>
        </p:nvPicPr>
        <p:blipFill>
          <a:blip r:embed="rId2">
            <a:alphaModFix amt="20260"/>
            <a:extLst/>
          </a:blip>
          <a:srcRect l="16227" t="36813" r="16227" b="45132"/>
          <a:stretch>
            <a:fillRect/>
          </a:stretch>
        </p:blipFill>
        <p:spPr>
          <a:xfrm>
            <a:off x="-38299" y="-6896"/>
            <a:ext cx="13081199" cy="1748235"/>
          </a:xfrm>
          <a:prstGeom prst="rect">
            <a:avLst/>
          </a:prstGeom>
          <a:ln w="12700">
            <a:miter lim="400000"/>
          </a:ln>
        </p:spPr>
      </p:pic>
      <p:sp>
        <p:nvSpPr>
          <p:cNvPr id="577" name="Slide bullet text"/>
          <p:cNvSpPr txBox="1"/>
          <p:nvPr>
            <p:ph type="body" idx="1"/>
          </p:nvPr>
        </p:nvSpPr>
        <p:spPr>
          <a:xfrm>
            <a:off x="698500" y="2287318"/>
            <a:ext cx="11607800" cy="6934896"/>
          </a:xfrm>
          <a:prstGeom prst="rect">
            <a:avLst/>
          </a:prstGeom>
        </p:spPr>
        <p:txBody>
          <a:bodyPr/>
          <a:lstStyle/>
          <a:p>
            <a:pPr marL="0" indent="0">
              <a:buSzTx/>
              <a:buNone/>
              <a:defRPr>
                <a:latin typeface="Avenir Book"/>
                <a:ea typeface="Avenir Book"/>
                <a:cs typeface="Avenir Book"/>
                <a:sym typeface="Avenir Book"/>
              </a:defRPr>
            </a:pPr>
          </a:p>
        </p:txBody>
      </p:sp>
      <p:sp>
        <p:nvSpPr>
          <p:cNvPr id="578" name="Slide Title"/>
          <p:cNvSpPr txBox="1"/>
          <p:nvPr>
            <p:ph type="title"/>
          </p:nvPr>
        </p:nvSpPr>
        <p:spPr>
          <a:xfrm>
            <a:off x="698500" y="359221"/>
            <a:ext cx="11607800" cy="1016001"/>
          </a:xfrm>
          <a:prstGeom prst="rect">
            <a:avLst/>
          </a:prstGeom>
        </p:spPr>
        <p:txBody>
          <a:bodyPr/>
          <a:lstStyle/>
          <a:p>
            <a:pPr defTabSz="1525858">
              <a:defRPr b="0" spc="-105" sz="5280">
                <a:latin typeface="Avenir Medium"/>
                <a:ea typeface="Avenir Medium"/>
                <a:cs typeface="Avenir Medium"/>
                <a:sym typeface="Avenir Medium"/>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0" name="Planck_CMB_pillars.jpg" descr="Planck_CMB_pillars.jpg"/>
          <p:cNvPicPr>
            <a:picLocks noChangeAspect="1"/>
          </p:cNvPicPr>
          <p:nvPr/>
        </p:nvPicPr>
        <p:blipFill>
          <a:blip r:embed="rId2">
            <a:alphaModFix amt="20260"/>
            <a:extLst/>
          </a:blip>
          <a:srcRect l="16227" t="36813" r="16227" b="45132"/>
          <a:stretch>
            <a:fillRect/>
          </a:stretch>
        </p:blipFill>
        <p:spPr>
          <a:xfrm>
            <a:off x="-38299" y="4002682"/>
            <a:ext cx="13081199" cy="1748235"/>
          </a:xfrm>
          <a:prstGeom prst="rect">
            <a:avLst/>
          </a:prstGeom>
          <a:ln w="12700">
            <a:miter lim="400000"/>
          </a:ln>
        </p:spPr>
      </p:pic>
      <p:sp>
        <p:nvSpPr>
          <p:cNvPr id="581" name="EXTRA SLIDES"/>
          <p:cNvSpPr txBox="1"/>
          <p:nvPr>
            <p:ph type="title"/>
          </p:nvPr>
        </p:nvSpPr>
        <p:spPr>
          <a:xfrm>
            <a:off x="698500" y="4368800"/>
            <a:ext cx="11607801" cy="1016000"/>
          </a:xfrm>
          <a:prstGeom prst="rect">
            <a:avLst/>
          </a:prstGeom>
        </p:spPr>
        <p:txBody>
          <a:bodyPr/>
          <a:lstStyle>
            <a:lvl1pPr algn="ctr" defTabSz="1525858">
              <a:defRPr b="0" spc="-105" sz="5280">
                <a:latin typeface="Avenir Medium"/>
                <a:ea typeface="Avenir Medium"/>
                <a:cs typeface="Avenir Medium"/>
                <a:sym typeface="Avenir Medium"/>
              </a:defRPr>
            </a:lvl1pPr>
          </a:lstStyle>
          <a:p>
            <a:pPr/>
            <a:r>
              <a:t>EXTRA SLIDES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3"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84" name="Dark matter density"/>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Dark matter density</a:t>
            </a:r>
          </a:p>
        </p:txBody>
      </p:sp>
      <p:pic>
        <p:nvPicPr>
          <p:cNvPr id="585" name="Omega_cdm.gif" descr="Omega_cdm.gif"/>
          <p:cNvPicPr>
            <a:picLocks noChangeAspect="0"/>
          </p:cNvPicPr>
          <p:nvPr/>
        </p:nvPicPr>
        <p:blipFill>
          <a:blip r:embed="rId4">
            <a:extLst/>
          </a:blip>
          <a:stretch>
            <a:fillRect/>
          </a:stretch>
        </p:blipFill>
        <p:spPr>
          <a:xfrm>
            <a:off x="4792012" y="3087538"/>
            <a:ext cx="8198357" cy="5834709"/>
          </a:xfrm>
          <a:prstGeom prst="rect">
            <a:avLst/>
          </a:prstGeom>
          <a:ln w="12700">
            <a:miter lim="400000"/>
          </a:ln>
        </p:spPr>
      </p:pic>
      <p:sp>
        <p:nvSpPr>
          <p:cNvPr id="586" name="deepens gravitational potentials…"/>
          <p:cNvSpPr txBox="1"/>
          <p:nvPr>
            <p:ph type="body" sz="quarter" idx="1"/>
          </p:nvPr>
        </p:nvSpPr>
        <p:spPr>
          <a:xfrm>
            <a:off x="647700" y="3087538"/>
            <a:ext cx="3974505" cy="5834709"/>
          </a:xfrm>
          <a:prstGeom prst="rect">
            <a:avLst/>
          </a:prstGeom>
        </p:spPr>
        <p:txBody>
          <a:bodyPr/>
          <a:lstStyle/>
          <a:p>
            <a:pPr marL="0" indent="0" algn="ctr" defTabSz="1629894">
              <a:spcBef>
                <a:spcPts val="3000"/>
              </a:spcBef>
              <a:buSzTx/>
              <a:buNone/>
              <a:defRPr sz="2820">
                <a:solidFill>
                  <a:srgbClr val="AC3319"/>
                </a:solidFill>
                <a:latin typeface="Avenir Medium"/>
                <a:ea typeface="Avenir Medium"/>
                <a:cs typeface="Avenir Medium"/>
                <a:sym typeface="Avenir Medium"/>
              </a:defRPr>
            </a:pPr>
            <a:r>
              <a:t>deepens gravitational potentials </a:t>
            </a:r>
          </a:p>
          <a:p>
            <a:pPr marL="0" indent="0" algn="ctr" defTabSz="1629894">
              <a:spcBef>
                <a:spcPts val="3000"/>
              </a:spcBef>
              <a:buSzTx/>
              <a:buNone/>
              <a:defRPr sz="2820">
                <a:latin typeface="Avenir Book"/>
                <a:ea typeface="Avenir Book"/>
                <a:cs typeface="Avenir Book"/>
                <a:sym typeface="Avenir Book"/>
              </a:defRPr>
            </a:pPr>
            <a:r>
              <a:t>lower amplitude and frequency of oscillations </a:t>
            </a:r>
          </a:p>
          <a:p>
            <a:pPr marL="0" indent="0" algn="ctr" defTabSz="1629894">
              <a:spcBef>
                <a:spcPts val="3000"/>
              </a:spcBef>
              <a:buSzTx/>
              <a:buNone/>
              <a:defRPr sz="2820">
                <a:latin typeface="Avenir Book"/>
                <a:ea typeface="Avenir Book"/>
                <a:cs typeface="Avenir Book"/>
                <a:sym typeface="Avenir Book"/>
              </a:defRPr>
            </a:pPr>
            <a:r>
              <a:t>enhanced late-time growth of structure (enhanced Silk damping)</a:t>
            </a:r>
          </a:p>
          <a:p>
            <a:pPr marL="0" indent="0" algn="ctr" defTabSz="1629894">
              <a:spcBef>
                <a:spcPts val="3000"/>
              </a:spcBef>
              <a:buSzTx/>
              <a:buNone/>
              <a:defRPr sz="2820">
                <a:latin typeface="Avenir Book"/>
                <a:ea typeface="Avenir Book"/>
                <a:cs typeface="Avenir Book"/>
                <a:sym typeface="Avenir Book"/>
              </a:defRPr>
            </a:pPr>
            <a:r>
              <a:t>constrained by higher peaks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0" name="Planck_CMB_pillars.jpg" descr="Planck_CMB_pillars.jpg"/>
          <p:cNvPicPr>
            <a:picLocks noChangeAspect="1"/>
          </p:cNvPicPr>
          <p:nvPr/>
        </p:nvPicPr>
        <p:blipFill>
          <a:blip r:embed="rId2">
            <a:alphaModFix amt="20260"/>
            <a:extLst/>
          </a:blip>
          <a:srcRect l="16227" t="36813" r="16227" b="45132"/>
          <a:stretch>
            <a:fillRect/>
          </a:stretch>
        </p:blipFill>
        <p:spPr>
          <a:xfrm>
            <a:off x="-38299" y="-6896"/>
            <a:ext cx="13081199" cy="1748235"/>
          </a:xfrm>
          <a:prstGeom prst="rect">
            <a:avLst/>
          </a:prstGeom>
          <a:ln w="12700">
            <a:miter lim="400000"/>
          </a:ln>
        </p:spPr>
      </p:pic>
      <p:sp>
        <p:nvSpPr>
          <p:cNvPr id="591" name="Baryon density"/>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Baryon density</a:t>
            </a:r>
          </a:p>
        </p:txBody>
      </p:sp>
      <p:pic>
        <p:nvPicPr>
          <p:cNvPr id="592" name="Omega_b.gif" descr="Omega_b.gif"/>
          <p:cNvPicPr>
            <a:picLocks noChangeAspect="0"/>
          </p:cNvPicPr>
          <p:nvPr/>
        </p:nvPicPr>
        <p:blipFill>
          <a:blip r:embed="rId3">
            <a:extLst/>
          </a:blip>
          <a:stretch>
            <a:fillRect/>
          </a:stretch>
        </p:blipFill>
        <p:spPr>
          <a:xfrm>
            <a:off x="4791455" y="3090672"/>
            <a:ext cx="8228045" cy="5833872"/>
          </a:xfrm>
          <a:prstGeom prst="rect">
            <a:avLst/>
          </a:prstGeom>
          <a:ln w="12700">
            <a:miter lim="400000"/>
          </a:ln>
        </p:spPr>
      </p:pic>
      <p:sp>
        <p:nvSpPr>
          <p:cNvPr id="593" name="increase inertia in photon-baryon fluid…"/>
          <p:cNvSpPr txBox="1"/>
          <p:nvPr/>
        </p:nvSpPr>
        <p:spPr>
          <a:xfrm>
            <a:off x="647700" y="2693718"/>
            <a:ext cx="3974505" cy="61653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AC3319"/>
                </a:solidFill>
                <a:latin typeface="Avenir Medium"/>
                <a:ea typeface="Avenir Medium"/>
                <a:cs typeface="Avenir Medium"/>
                <a:sym typeface="Avenir Medium"/>
              </a:defRPr>
            </a:pPr>
            <a:r>
              <a:t>increase inertia in photon-baryon fluid</a:t>
            </a:r>
          </a:p>
          <a:p>
            <a:pPr>
              <a:lnSpc>
                <a:spcPct val="90000"/>
              </a:lnSpc>
              <a:spcBef>
                <a:spcPts val="3200"/>
              </a:spcBef>
              <a:defRPr sz="3000">
                <a:solidFill>
                  <a:srgbClr val="000000"/>
                </a:solidFill>
                <a:latin typeface="Avenir Book"/>
                <a:ea typeface="Avenir Book"/>
                <a:cs typeface="Avenir Book"/>
                <a:sym typeface="Avenir Book"/>
              </a:defRPr>
            </a:pPr>
            <a:r>
              <a:t>enhance amplitude of odd “compression” peaks  </a:t>
            </a:r>
          </a:p>
          <a:p>
            <a:pPr>
              <a:lnSpc>
                <a:spcPct val="90000"/>
              </a:lnSpc>
              <a:spcBef>
                <a:spcPts val="3200"/>
              </a:spcBef>
              <a:defRPr sz="3000">
                <a:solidFill>
                  <a:srgbClr val="000000"/>
                </a:solidFill>
                <a:latin typeface="Avenir Book"/>
                <a:ea typeface="Avenir Book"/>
                <a:cs typeface="Avenir Book"/>
                <a:sym typeface="Avenir Book"/>
              </a:defRPr>
            </a:pPr>
            <a:r>
              <a:t>oscillation frequency decreased</a:t>
            </a:r>
          </a:p>
          <a:p>
            <a:pPr>
              <a:lnSpc>
                <a:spcPct val="90000"/>
              </a:lnSpc>
              <a:spcBef>
                <a:spcPts val="3200"/>
              </a:spcBef>
              <a:defRPr sz="3000">
                <a:solidFill>
                  <a:srgbClr val="000000"/>
                </a:solidFill>
                <a:latin typeface="Avenir Book"/>
                <a:ea typeface="Avenir Book"/>
                <a:cs typeface="Avenir Book"/>
                <a:sym typeface="Avenir Book"/>
              </a:defRPr>
            </a:pPr>
            <a:r>
              <a:t>mainly constrained by relative height of 1st and 2nd peaks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5"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596" name="Hubble constant"/>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Hubble constant</a:t>
            </a:r>
          </a:p>
        </p:txBody>
      </p:sp>
      <p:pic>
        <p:nvPicPr>
          <p:cNvPr id="597" name="H0.gif" descr="H0.gif"/>
          <p:cNvPicPr>
            <a:picLocks noChangeAspect="0"/>
          </p:cNvPicPr>
          <p:nvPr/>
        </p:nvPicPr>
        <p:blipFill>
          <a:blip r:embed="rId4">
            <a:extLst/>
          </a:blip>
          <a:stretch>
            <a:fillRect/>
          </a:stretch>
        </p:blipFill>
        <p:spPr>
          <a:xfrm>
            <a:off x="4791455" y="3090672"/>
            <a:ext cx="8202170" cy="5837422"/>
          </a:xfrm>
          <a:prstGeom prst="rect">
            <a:avLst/>
          </a:prstGeom>
          <a:ln w="12700">
            <a:miter lim="400000"/>
          </a:ln>
        </p:spPr>
      </p:pic>
      <p:sp>
        <p:nvSpPr>
          <p:cNvPr id="598" name="increased expansion rate…"/>
          <p:cNvSpPr txBox="1"/>
          <p:nvPr/>
        </p:nvSpPr>
        <p:spPr>
          <a:xfrm>
            <a:off x="647700" y="3090672"/>
            <a:ext cx="3974505" cy="5837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560537">
              <a:lnSpc>
                <a:spcPct val="90000"/>
              </a:lnSpc>
              <a:spcBef>
                <a:spcPts val="2800"/>
              </a:spcBef>
              <a:defRPr sz="2700">
                <a:solidFill>
                  <a:srgbClr val="AC3319"/>
                </a:solidFill>
                <a:latin typeface="Avenir Medium"/>
                <a:ea typeface="Avenir Medium"/>
                <a:cs typeface="Avenir Medium"/>
                <a:sym typeface="Avenir Medium"/>
              </a:defRPr>
            </a:pPr>
            <a:r>
              <a:t>increased expansion rate</a:t>
            </a:r>
          </a:p>
          <a:p>
            <a:pPr defTabSz="1560537">
              <a:lnSpc>
                <a:spcPct val="90000"/>
              </a:lnSpc>
              <a:spcBef>
                <a:spcPts val="2800"/>
              </a:spcBef>
              <a:defRPr sz="2700">
                <a:solidFill>
                  <a:srgbClr val="000000"/>
                </a:solidFill>
                <a:latin typeface="Avenir Book"/>
                <a:ea typeface="Avenir Book"/>
                <a:cs typeface="Avenir Book"/>
                <a:sym typeface="Avenir Book"/>
              </a:defRPr>
            </a:pPr>
            <a:r>
              <a:t>decreases the angular diameter distance to LS</a:t>
            </a:r>
          </a:p>
          <a:p>
            <a:pPr defTabSz="1560537">
              <a:lnSpc>
                <a:spcPct val="90000"/>
              </a:lnSpc>
              <a:spcBef>
                <a:spcPts val="2800"/>
              </a:spcBef>
              <a:defRPr sz="2700">
                <a:solidFill>
                  <a:srgbClr val="000000"/>
                </a:solidFill>
                <a:latin typeface="Avenir Book"/>
                <a:ea typeface="Avenir Book"/>
                <a:cs typeface="Avenir Book"/>
                <a:sym typeface="Avenir Book"/>
              </a:defRPr>
            </a:pPr>
            <a:r>
              <a:t>increases angular size of sound horizon</a:t>
            </a:r>
          </a:p>
          <a:p>
            <a:pPr defTabSz="1560537">
              <a:lnSpc>
                <a:spcPct val="90000"/>
              </a:lnSpc>
              <a:spcBef>
                <a:spcPts val="2800"/>
              </a:spcBef>
              <a:defRPr sz="2700">
                <a:solidFill>
                  <a:srgbClr val="000000"/>
                </a:solidFill>
                <a:latin typeface="Avenir Book"/>
                <a:ea typeface="Avenir Book"/>
                <a:cs typeface="Avenir Book"/>
                <a:sym typeface="Avenir Book"/>
              </a:defRPr>
            </a:pPr>
            <a:r>
              <a:t>peaks stretched to small scales</a:t>
            </a:r>
          </a:p>
          <a:p>
            <a:pPr defTabSz="1560537">
              <a:lnSpc>
                <a:spcPct val="90000"/>
              </a:lnSpc>
              <a:spcBef>
                <a:spcPts val="2800"/>
              </a:spcBef>
              <a:defRPr sz="2700">
                <a:solidFill>
                  <a:srgbClr val="000000"/>
                </a:solidFill>
                <a:latin typeface="Avenir Book"/>
                <a:ea typeface="Avenir Book"/>
                <a:cs typeface="Avenir Book"/>
                <a:sym typeface="Avenir Book"/>
              </a:defRPr>
            </a:pPr>
            <a:r>
              <a:t>degenerate with spatial curvature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2" name="Planck_CMB_pillars.jpg" descr="Planck_CMB_pillars.jpg"/>
          <p:cNvPicPr>
            <a:picLocks noChangeAspect="1"/>
          </p:cNvPicPr>
          <p:nvPr/>
        </p:nvPicPr>
        <p:blipFill>
          <a:blip r:embed="rId2">
            <a:alphaModFix amt="20260"/>
            <a:extLst/>
          </a:blip>
          <a:srcRect l="16227" t="36813" r="16227" b="45132"/>
          <a:stretch>
            <a:fillRect/>
          </a:stretch>
        </p:blipFill>
        <p:spPr>
          <a:xfrm>
            <a:off x="-38299" y="-6896"/>
            <a:ext cx="13081199" cy="1748235"/>
          </a:xfrm>
          <a:prstGeom prst="rect">
            <a:avLst/>
          </a:prstGeom>
          <a:ln w="12700">
            <a:miter lim="400000"/>
          </a:ln>
        </p:spPr>
      </p:pic>
      <p:sp>
        <p:nvSpPr>
          <p:cNvPr id="603" name="Scalar Amplitud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Scalar Amplitude</a:t>
            </a:r>
          </a:p>
        </p:txBody>
      </p:sp>
      <p:pic>
        <p:nvPicPr>
          <p:cNvPr id="604" name="As.gif" descr="As.gif"/>
          <p:cNvPicPr>
            <a:picLocks noChangeAspect="0"/>
          </p:cNvPicPr>
          <p:nvPr/>
        </p:nvPicPr>
        <p:blipFill>
          <a:blip r:embed="rId3">
            <a:extLst/>
          </a:blip>
          <a:stretch>
            <a:fillRect/>
          </a:stretch>
        </p:blipFill>
        <p:spPr>
          <a:xfrm>
            <a:off x="4791455" y="3090672"/>
            <a:ext cx="8202170" cy="5815526"/>
          </a:xfrm>
          <a:prstGeom prst="rect">
            <a:avLst/>
          </a:prstGeom>
          <a:ln w="12700">
            <a:miter lim="400000"/>
          </a:ln>
        </p:spPr>
      </p:pic>
      <p:sp>
        <p:nvSpPr>
          <p:cNvPr id="605" name="increased scale of initial temperature  fluctuations…"/>
          <p:cNvSpPr txBox="1"/>
          <p:nvPr/>
        </p:nvSpPr>
        <p:spPr>
          <a:xfrm>
            <a:off x="596900" y="3845667"/>
            <a:ext cx="3974505" cy="4318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AC3319"/>
                </a:solidFill>
                <a:latin typeface="Avenir Medium"/>
                <a:ea typeface="Avenir Medium"/>
                <a:cs typeface="Avenir Medium"/>
                <a:sym typeface="Avenir Medium"/>
              </a:defRPr>
            </a:pPr>
            <a:r>
              <a:t>increased scale of initial temperature  fluctuations</a:t>
            </a:r>
          </a:p>
          <a:p>
            <a:pPr>
              <a:lnSpc>
                <a:spcPct val="90000"/>
              </a:lnSpc>
              <a:spcBef>
                <a:spcPts val="3200"/>
              </a:spcBef>
              <a:defRPr sz="3000">
                <a:solidFill>
                  <a:srgbClr val="000000"/>
                </a:solidFill>
                <a:latin typeface="Avenir Book"/>
                <a:ea typeface="Avenir Book"/>
                <a:cs typeface="Avenir Book"/>
                <a:sym typeface="Avenir Book"/>
              </a:defRPr>
            </a:pPr>
            <a:r>
              <a:t>increases amplitude of the entire power spectrum</a:t>
            </a:r>
          </a:p>
          <a:p>
            <a:pPr>
              <a:lnSpc>
                <a:spcPct val="90000"/>
              </a:lnSpc>
              <a:spcBef>
                <a:spcPts val="3200"/>
              </a:spcBef>
              <a:defRPr sz="3000">
                <a:solidFill>
                  <a:srgbClr val="000000"/>
                </a:solidFill>
                <a:latin typeface="Avenir Book"/>
                <a:ea typeface="Avenir Book"/>
                <a:cs typeface="Avenir Book"/>
                <a:sym typeface="Avenir Book"/>
              </a:defRPr>
            </a:pPr>
            <a:r>
              <a:t>no change in location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7" name="Planck_CMB_pillars.jpg" descr="Planck_CMB_pillars.jpg"/>
          <p:cNvPicPr>
            <a:picLocks noChangeAspect="1"/>
          </p:cNvPicPr>
          <p:nvPr/>
        </p:nvPicPr>
        <p:blipFill>
          <a:blip r:embed="rId2">
            <a:alphaModFix amt="20260"/>
            <a:extLst/>
          </a:blip>
          <a:srcRect l="16227" t="36813" r="16227" b="45132"/>
          <a:stretch>
            <a:fillRect/>
          </a:stretch>
        </p:blipFill>
        <p:spPr>
          <a:xfrm>
            <a:off x="-38299" y="-6896"/>
            <a:ext cx="13081199" cy="1748235"/>
          </a:xfrm>
          <a:prstGeom prst="rect">
            <a:avLst/>
          </a:prstGeom>
          <a:ln w="12700">
            <a:miter lim="400000"/>
          </a:ln>
        </p:spPr>
      </p:pic>
      <p:sp>
        <p:nvSpPr>
          <p:cNvPr id="608" name="Scalar spectral index"/>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Scalar spectral index</a:t>
            </a:r>
          </a:p>
        </p:txBody>
      </p:sp>
      <p:pic>
        <p:nvPicPr>
          <p:cNvPr id="609" name="ns.gif" descr="ns.gif"/>
          <p:cNvPicPr>
            <a:picLocks noChangeAspect="0"/>
          </p:cNvPicPr>
          <p:nvPr/>
        </p:nvPicPr>
        <p:blipFill>
          <a:blip r:embed="rId3">
            <a:extLst/>
          </a:blip>
          <a:stretch>
            <a:fillRect/>
          </a:stretch>
        </p:blipFill>
        <p:spPr>
          <a:xfrm>
            <a:off x="4791455" y="3090672"/>
            <a:ext cx="8202170" cy="5837422"/>
          </a:xfrm>
          <a:prstGeom prst="rect">
            <a:avLst/>
          </a:prstGeom>
          <a:ln w="12700">
            <a:miter lim="400000"/>
          </a:ln>
        </p:spPr>
      </p:pic>
      <p:sp>
        <p:nvSpPr>
          <p:cNvPr id="610" name="increases initial power on small scales relative to large scales…"/>
          <p:cNvSpPr txBox="1"/>
          <p:nvPr/>
        </p:nvSpPr>
        <p:spPr>
          <a:xfrm>
            <a:off x="596900" y="3845667"/>
            <a:ext cx="3974505" cy="4318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AC3319"/>
                </a:solidFill>
                <a:latin typeface="Avenir Medium"/>
                <a:ea typeface="Avenir Medium"/>
                <a:cs typeface="Avenir Medium"/>
                <a:sym typeface="Avenir Medium"/>
              </a:defRPr>
            </a:pPr>
            <a:r>
              <a:t>increases initial power on small scales relative to large scales</a:t>
            </a:r>
          </a:p>
          <a:p>
            <a:pPr>
              <a:lnSpc>
                <a:spcPct val="90000"/>
              </a:lnSpc>
              <a:spcBef>
                <a:spcPts val="3200"/>
              </a:spcBef>
              <a:defRPr sz="3000">
                <a:solidFill>
                  <a:srgbClr val="000000"/>
                </a:solidFill>
                <a:latin typeface="Avenir Book"/>
                <a:ea typeface="Avenir Book"/>
                <a:cs typeface="Avenir Book"/>
                <a:sym typeface="Avenir Book"/>
              </a:defRPr>
            </a:pPr>
            <a:r>
              <a:t>higher order peaks enhanced</a:t>
            </a:r>
          </a:p>
          <a:p>
            <a:pPr>
              <a:lnSpc>
                <a:spcPct val="90000"/>
              </a:lnSpc>
              <a:spcBef>
                <a:spcPts val="3200"/>
              </a:spcBef>
              <a:defRPr sz="3000">
                <a:solidFill>
                  <a:srgbClr val="000000"/>
                </a:solidFill>
                <a:latin typeface="Avenir Book"/>
                <a:ea typeface="Avenir Book"/>
                <a:cs typeface="Avenir Book"/>
                <a:sym typeface="Avenir Book"/>
              </a:defRPr>
            </a:pPr>
            <a:r>
              <a:t>1st peak suppressed</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2"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613" name="Optical depth to Reionization"/>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Optical depth to Reionization</a:t>
            </a:r>
          </a:p>
        </p:txBody>
      </p:sp>
      <p:pic>
        <p:nvPicPr>
          <p:cNvPr id="614" name="tau.gif" descr="tau.gif"/>
          <p:cNvPicPr>
            <a:picLocks noChangeAspect="0"/>
          </p:cNvPicPr>
          <p:nvPr/>
        </p:nvPicPr>
        <p:blipFill>
          <a:blip r:embed="rId4">
            <a:extLst/>
          </a:blip>
          <a:stretch>
            <a:fillRect/>
          </a:stretch>
        </p:blipFill>
        <p:spPr>
          <a:xfrm>
            <a:off x="4791455" y="3090672"/>
            <a:ext cx="8202170" cy="5837422"/>
          </a:xfrm>
          <a:prstGeom prst="rect">
            <a:avLst/>
          </a:prstGeom>
          <a:ln w="12700">
            <a:miter lim="400000"/>
          </a:ln>
        </p:spPr>
      </p:pic>
      <p:sp>
        <p:nvSpPr>
          <p:cNvPr id="615" name="more extensive scattering…"/>
          <p:cNvSpPr txBox="1"/>
          <p:nvPr/>
        </p:nvSpPr>
        <p:spPr>
          <a:xfrm>
            <a:off x="647700" y="3090672"/>
            <a:ext cx="3974505" cy="5837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AC3319"/>
                </a:solidFill>
                <a:latin typeface="Avenir Medium"/>
                <a:ea typeface="Avenir Medium"/>
                <a:cs typeface="Avenir Medium"/>
                <a:sym typeface="Avenir Medium"/>
              </a:defRPr>
            </a:pPr>
            <a:r>
              <a:t>more extensive scattering</a:t>
            </a:r>
          </a:p>
          <a:p>
            <a:pPr>
              <a:lnSpc>
                <a:spcPct val="90000"/>
              </a:lnSpc>
              <a:spcBef>
                <a:spcPts val="3200"/>
              </a:spcBef>
              <a:defRPr sz="3000">
                <a:solidFill>
                  <a:srgbClr val="000000"/>
                </a:solidFill>
                <a:latin typeface="Avenir Book"/>
                <a:ea typeface="Avenir Book"/>
                <a:cs typeface="Avenir Book"/>
                <a:sym typeface="Avenir Book"/>
              </a:defRPr>
            </a:pPr>
            <a:r>
              <a:t>overall suppression at all scales</a:t>
            </a:r>
          </a:p>
          <a:p>
            <a:pPr>
              <a:lnSpc>
                <a:spcPct val="90000"/>
              </a:lnSpc>
              <a:spcBef>
                <a:spcPts val="3200"/>
              </a:spcBef>
              <a:defRPr sz="3000">
                <a:solidFill>
                  <a:srgbClr val="000000"/>
                </a:solidFill>
                <a:latin typeface="Avenir Book"/>
                <a:ea typeface="Avenir Book"/>
                <a:cs typeface="Avenir Book"/>
                <a:sym typeface="Avenir Book"/>
              </a:defRPr>
            </a:pPr>
            <a:r>
              <a:t>fluctuations smoothed out</a:t>
            </a:r>
          </a:p>
          <a:p>
            <a:pPr>
              <a:lnSpc>
                <a:spcPct val="90000"/>
              </a:lnSpc>
              <a:spcBef>
                <a:spcPts val="3200"/>
              </a:spcBef>
              <a:defRPr sz="3000">
                <a:solidFill>
                  <a:srgbClr val="000000"/>
                </a:solidFill>
                <a:latin typeface="Avenir Book"/>
                <a:ea typeface="Avenir Book"/>
                <a:cs typeface="Avenir Book"/>
                <a:sym typeface="Avenir Book"/>
              </a:defRPr>
            </a:pPr>
            <a:r>
              <a:t>degenerate with scalar amplitude</a:t>
            </a:r>
          </a:p>
        </p:txBody>
      </p:sp>
      <p:sp>
        <p:nvSpPr>
          <p:cNvPr id="616" name="quantifies how much CMB photons have been scattered by free electrons since reionization"/>
          <p:cNvSpPr txBox="1"/>
          <p:nvPr/>
        </p:nvSpPr>
        <p:spPr>
          <a:xfrm>
            <a:off x="774700" y="1958089"/>
            <a:ext cx="11607800" cy="12065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000000"/>
                </a:solidFill>
                <a:latin typeface="Avenir Book"/>
                <a:ea typeface="Avenir Book"/>
                <a:cs typeface="Avenir Book"/>
                <a:sym typeface="Avenir Book"/>
              </a:defRPr>
            </a:pPr>
            <a14:m>
              <m:oMath>
                <m:r>
                  <a:rPr xmlns:a="http://schemas.openxmlformats.org/drawingml/2006/main" sz="3250" i="1">
                    <a:solidFill>
                      <a:srgbClr val="000000"/>
                    </a:solidFill>
                    <a:latin typeface="Cambria Math" panose="02040503050406030204" pitchFamily="18" charset="0"/>
                  </a:rPr>
                  <m:t>τ</m:t>
                </m:r>
              </m:oMath>
            </a14:m>
            <a:r>
              <a:t> quantifies how much CMB photons have been scattered by free electrons since reionization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0"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621" name="Optical depth to Reionization"/>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Optical depth to Reionization</a:t>
            </a:r>
          </a:p>
        </p:txBody>
      </p:sp>
      <p:pic>
        <p:nvPicPr>
          <p:cNvPr id="622" name="tau.gif" descr="tau.gif"/>
          <p:cNvPicPr>
            <a:picLocks noChangeAspect="0"/>
          </p:cNvPicPr>
          <p:nvPr/>
        </p:nvPicPr>
        <p:blipFill>
          <a:blip r:embed="rId4">
            <a:extLst/>
          </a:blip>
          <a:stretch>
            <a:fillRect/>
          </a:stretch>
        </p:blipFill>
        <p:spPr>
          <a:xfrm>
            <a:off x="4791455" y="3090672"/>
            <a:ext cx="8202170" cy="5837422"/>
          </a:xfrm>
          <a:prstGeom prst="rect">
            <a:avLst/>
          </a:prstGeom>
          <a:ln w="12700">
            <a:miter lim="400000"/>
          </a:ln>
        </p:spPr>
      </p:pic>
      <p:sp>
        <p:nvSpPr>
          <p:cNvPr id="623" name="more extensive scattering…"/>
          <p:cNvSpPr txBox="1"/>
          <p:nvPr/>
        </p:nvSpPr>
        <p:spPr>
          <a:xfrm>
            <a:off x="647700" y="3090672"/>
            <a:ext cx="3974505" cy="5837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AC3319"/>
                </a:solidFill>
                <a:latin typeface="Avenir Medium"/>
                <a:ea typeface="Avenir Medium"/>
                <a:cs typeface="Avenir Medium"/>
                <a:sym typeface="Avenir Medium"/>
              </a:defRPr>
            </a:pPr>
            <a:r>
              <a:t>more extensive scattering</a:t>
            </a:r>
          </a:p>
          <a:p>
            <a:pPr>
              <a:lnSpc>
                <a:spcPct val="90000"/>
              </a:lnSpc>
              <a:spcBef>
                <a:spcPts val="3200"/>
              </a:spcBef>
              <a:defRPr sz="3000">
                <a:solidFill>
                  <a:srgbClr val="000000"/>
                </a:solidFill>
                <a:latin typeface="Avenir Book"/>
                <a:ea typeface="Avenir Book"/>
                <a:cs typeface="Avenir Book"/>
                <a:sym typeface="Avenir Book"/>
              </a:defRPr>
            </a:pPr>
            <a:r>
              <a:t>overall suppression at all scales</a:t>
            </a:r>
          </a:p>
          <a:p>
            <a:pPr>
              <a:lnSpc>
                <a:spcPct val="90000"/>
              </a:lnSpc>
              <a:spcBef>
                <a:spcPts val="3200"/>
              </a:spcBef>
              <a:defRPr sz="3000">
                <a:solidFill>
                  <a:srgbClr val="000000"/>
                </a:solidFill>
                <a:latin typeface="Avenir Book"/>
                <a:ea typeface="Avenir Book"/>
                <a:cs typeface="Avenir Book"/>
                <a:sym typeface="Avenir Book"/>
              </a:defRPr>
            </a:pPr>
            <a:r>
              <a:t>fluctuations smoothed out</a:t>
            </a:r>
          </a:p>
          <a:p>
            <a:pPr>
              <a:lnSpc>
                <a:spcPct val="90000"/>
              </a:lnSpc>
              <a:spcBef>
                <a:spcPts val="3200"/>
              </a:spcBef>
              <a:defRPr sz="3000">
                <a:solidFill>
                  <a:srgbClr val="000000"/>
                </a:solidFill>
                <a:latin typeface="Avenir Book"/>
                <a:ea typeface="Avenir Book"/>
                <a:cs typeface="Avenir Book"/>
                <a:sym typeface="Avenir Book"/>
              </a:defRPr>
            </a:pPr>
            <a:r>
              <a:t>degenerate with scalar amplitude</a:t>
            </a:r>
          </a:p>
        </p:txBody>
      </p:sp>
      <p:sp>
        <p:nvSpPr>
          <p:cNvPr id="624" name="quantifies how much CMB photons have been scattered by free electrons since reionization"/>
          <p:cNvSpPr txBox="1"/>
          <p:nvPr/>
        </p:nvSpPr>
        <p:spPr>
          <a:xfrm>
            <a:off x="774700" y="1958089"/>
            <a:ext cx="11607800" cy="12065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spcBef>
                <a:spcPts val="3200"/>
              </a:spcBef>
              <a:defRPr sz="3000">
                <a:solidFill>
                  <a:srgbClr val="000000"/>
                </a:solidFill>
                <a:latin typeface="Avenir Book"/>
                <a:ea typeface="Avenir Book"/>
                <a:cs typeface="Avenir Book"/>
                <a:sym typeface="Avenir Book"/>
              </a:defRPr>
            </a:pPr>
            <a14:m>
              <m:oMath>
                <m:r>
                  <a:rPr xmlns:a="http://schemas.openxmlformats.org/drawingml/2006/main" sz="3250" i="1">
                    <a:solidFill>
                      <a:srgbClr val="000000"/>
                    </a:solidFill>
                    <a:latin typeface="Cambria Math" panose="02040503050406030204" pitchFamily="18" charset="0"/>
                  </a:rPr>
                  <m:t>τ</m:t>
                </m:r>
              </m:oMath>
            </a14:m>
            <a:r>
              <a:t> quantifies how much CMB photons have been scattered by free electrons since reionization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Planck_CMB_pillars.jpg" descr="Planck_CMB_pillars.jpg"/>
          <p:cNvPicPr>
            <a:picLocks noChangeAspect="1"/>
          </p:cNvPicPr>
          <p:nvPr/>
        </p:nvPicPr>
        <p:blipFill>
          <a:blip r:embed="rId2">
            <a:alphaModFix amt="20260"/>
            <a:extLst/>
          </a:blip>
          <a:srcRect l="16227" t="36813" r="16227" b="45132"/>
          <a:stretch>
            <a:fillRect/>
          </a:stretch>
        </p:blipFill>
        <p:spPr>
          <a:xfrm>
            <a:off x="-38299" y="-6896"/>
            <a:ext cx="13081199" cy="1748235"/>
          </a:xfrm>
          <a:prstGeom prst="rect">
            <a:avLst/>
          </a:prstGeom>
          <a:ln w="12700">
            <a:miter lim="400000"/>
          </a:ln>
        </p:spPr>
      </p:pic>
      <p:sp>
        <p:nvSpPr>
          <p:cNvPr id="187" name="COBE measurement consistent with blackbody spectrum, i.e. spectral distortions &lt;0.01% (Mather+ 1999)…"/>
          <p:cNvSpPr txBox="1"/>
          <p:nvPr>
            <p:ph type="body" idx="1"/>
          </p:nvPr>
        </p:nvSpPr>
        <p:spPr>
          <a:xfrm>
            <a:off x="698500" y="2287318"/>
            <a:ext cx="11607800" cy="6934896"/>
          </a:xfrm>
          <a:prstGeom prst="rect">
            <a:avLst/>
          </a:prstGeom>
        </p:spPr>
        <p:txBody>
          <a:bodyPr/>
          <a:lstStyle/>
          <a:p>
            <a:pPr marL="0" indent="0" defTabSz="1629894">
              <a:spcBef>
                <a:spcPts val="3000"/>
              </a:spcBef>
              <a:buSzTx/>
              <a:buNone/>
              <a:defRPr sz="2820">
                <a:latin typeface="Avenir Book"/>
                <a:ea typeface="Avenir Book"/>
                <a:cs typeface="Avenir Book"/>
                <a:sym typeface="Avenir Book"/>
              </a:defRPr>
            </a:pPr>
            <a:r>
              <a:t> </a:t>
            </a:r>
          </a:p>
          <a:p>
            <a:pPr marL="0" indent="0" defTabSz="1629894">
              <a:spcBef>
                <a:spcPts val="3000"/>
              </a:spcBef>
              <a:buSzTx/>
              <a:buNone/>
              <a:defRPr sz="2820">
                <a:latin typeface="Avenir Book"/>
                <a:ea typeface="Avenir Book"/>
                <a:cs typeface="Avenir Book"/>
                <a:sym typeface="Avenir Book"/>
              </a:defRPr>
            </a:pPr>
          </a:p>
          <a:p>
            <a:pPr marL="0" indent="0" defTabSz="1629894">
              <a:spcBef>
                <a:spcPts val="3000"/>
              </a:spcBef>
              <a:buSzTx/>
              <a:buNone/>
              <a:defRPr sz="2820">
                <a:latin typeface="Avenir Book"/>
                <a:ea typeface="Avenir Book"/>
                <a:cs typeface="Avenir Book"/>
                <a:sym typeface="Avenir Book"/>
              </a:defRPr>
            </a:pPr>
          </a:p>
          <a:p>
            <a:pPr marL="0" indent="0" defTabSz="1629894">
              <a:spcBef>
                <a:spcPts val="3000"/>
              </a:spcBef>
              <a:buSzTx/>
              <a:buNone/>
              <a:defRPr sz="2820">
                <a:latin typeface="Avenir Book"/>
                <a:ea typeface="Avenir Book"/>
                <a:cs typeface="Avenir Book"/>
                <a:sym typeface="Avenir Book"/>
              </a:defRPr>
            </a:pPr>
          </a:p>
          <a:p>
            <a:pPr marL="0" indent="0" algn="ctr" defTabSz="1629894">
              <a:spcBef>
                <a:spcPts val="3000"/>
              </a:spcBef>
              <a:buSzTx/>
              <a:buNone/>
              <a:defRPr sz="2820">
                <a:latin typeface="Avenir Book"/>
                <a:ea typeface="Avenir Book"/>
                <a:cs typeface="Avenir Book"/>
                <a:sym typeface="Avenir Book"/>
              </a:defRPr>
            </a:pPr>
            <a:br/>
          </a:p>
          <a:p>
            <a:pPr marL="0" indent="0" algn="ctr" defTabSz="1629894">
              <a:spcBef>
                <a:spcPts val="3000"/>
              </a:spcBef>
              <a:buSzTx/>
              <a:buNone/>
              <a:defRPr sz="2820">
                <a:latin typeface="Avenir Book"/>
                <a:ea typeface="Avenir Book"/>
                <a:cs typeface="Avenir Book"/>
                <a:sym typeface="Avenir Book"/>
              </a:defRPr>
            </a:pPr>
            <a:r>
              <a:t>COBE measurement </a:t>
            </a:r>
            <a:r>
              <a:rPr>
                <a:solidFill>
                  <a:srgbClr val="AC3319"/>
                </a:solidFill>
                <a:latin typeface="Avenir Medium"/>
                <a:ea typeface="Avenir Medium"/>
                <a:cs typeface="Avenir Medium"/>
                <a:sym typeface="Avenir Medium"/>
              </a:rPr>
              <a:t>consistent with blackbody spectrum</a:t>
            </a:r>
            <a:r>
              <a:t>, i.e.</a:t>
            </a:r>
            <a:br/>
            <a:r>
              <a:t>spectral distortions &lt;0.01% (Mather+ 1999)</a:t>
            </a:r>
          </a:p>
          <a:p>
            <a:pPr marL="0" indent="0" algn="ctr" defTabSz="1629894">
              <a:spcBef>
                <a:spcPts val="3000"/>
              </a:spcBef>
              <a:buSzTx/>
              <a:buNone/>
              <a:defRPr sz="2820">
                <a:latin typeface="Avenir Book"/>
                <a:ea typeface="Avenir Book"/>
                <a:cs typeface="Avenir Book"/>
                <a:sym typeface="Avenir Book"/>
              </a:defRPr>
            </a:pPr>
            <a:r>
              <a:t>COBE-FIRAS + other data (Fixsen 2009):</a:t>
            </a:r>
            <a:br/>
            <a14:m>
              <m:oMath>
                <m:sSub>
                  <m:e>
                    <m:r>
                      <a:rPr xmlns:a="http://schemas.openxmlformats.org/drawingml/2006/main" sz="3050" i="1">
                        <a:solidFill>
                          <a:srgbClr val="AC3318"/>
                        </a:solidFill>
                        <a:latin typeface="Cambria Math" panose="02040503050406030204" pitchFamily="18" charset="0"/>
                      </a:rPr>
                      <m:t>T</m:t>
                    </m:r>
                  </m:e>
                  <m:sub>
                    <m:r>
                      <a:rPr xmlns:a="http://schemas.openxmlformats.org/drawingml/2006/main" sz="3050" i="1">
                        <a:solidFill>
                          <a:srgbClr val="AC3318"/>
                        </a:solidFill>
                        <a:latin typeface="Cambria Math" panose="02040503050406030204" pitchFamily="18" charset="0"/>
                      </a:rPr>
                      <m:t>0</m:t>
                    </m:r>
                  </m:sub>
                </m:sSub>
                <m:r>
                  <a:rPr xmlns:a="http://schemas.openxmlformats.org/drawingml/2006/main" sz="3050" i="1">
                    <a:solidFill>
                      <a:srgbClr val="AC3318"/>
                    </a:solidFill>
                    <a:latin typeface="Cambria Math" panose="02040503050406030204" pitchFamily="18" charset="0"/>
                  </a:rPr>
                  <m:t>=</m:t>
                </m:r>
                <m:r>
                  <a:rPr xmlns:a="http://schemas.openxmlformats.org/drawingml/2006/main" sz="3050" i="1">
                    <a:solidFill>
                      <a:srgbClr val="AC3318"/>
                    </a:solidFill>
                    <a:latin typeface="Cambria Math" panose="02040503050406030204" pitchFamily="18" charset="0"/>
                  </a:rPr>
                  <m:t>2.72548</m:t>
                </m:r>
                <m:r>
                  <a:rPr xmlns:a="http://schemas.openxmlformats.org/drawingml/2006/main" sz="3050" i="1">
                    <a:solidFill>
                      <a:srgbClr val="AC3318"/>
                    </a:solidFill>
                    <a:latin typeface="Cambria Math" panose="02040503050406030204" pitchFamily="18" charset="0"/>
                  </a:rPr>
                  <m:t>±</m:t>
                </m:r>
                <m:r>
                  <a:rPr xmlns:a="http://schemas.openxmlformats.org/drawingml/2006/main" sz="3050" i="1">
                    <a:solidFill>
                      <a:srgbClr val="AC3318"/>
                    </a:solidFill>
                    <a:latin typeface="Cambria Math" panose="02040503050406030204" pitchFamily="18" charset="0"/>
                  </a:rPr>
                  <m:t>0.00057</m:t>
                </m:r>
                <m:r>
                  <m:rPr>
                    <m:sty m:val="p"/>
                  </m:rPr>
                  <a:rPr xmlns:a="http://schemas.openxmlformats.org/drawingml/2006/main" sz="3050" i="1">
                    <a:solidFill>
                      <a:srgbClr val="AC3318"/>
                    </a:solidFill>
                    <a:latin typeface="Cambria Math" panose="02040503050406030204" pitchFamily="18" charset="0"/>
                  </a:rPr>
                  <m:t>K</m:t>
                </m:r>
              </m:oMath>
            </a14:m>
            <a:endParaRPr sz="3000">
              <a:solidFill>
                <a:srgbClr val="AC3319"/>
              </a:solidFill>
            </a:endParaRPr>
          </a:p>
        </p:txBody>
      </p:sp>
      <p:sp>
        <p:nvSpPr>
          <p:cNvPr id="188" name="History of CMB Measurement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History of CMB Measurements</a:t>
            </a:r>
          </a:p>
        </p:txBody>
      </p:sp>
      <p:pic>
        <p:nvPicPr>
          <p:cNvPr id="189" name="Screenshot 2024-04-16 at 3.31.19 PM.jpg" descr="Screenshot 2024-04-16 at 3.31.19 PM.jpg"/>
          <p:cNvPicPr>
            <a:picLocks noChangeAspect="1"/>
          </p:cNvPicPr>
          <p:nvPr/>
        </p:nvPicPr>
        <p:blipFill>
          <a:blip r:embed="rId3">
            <a:extLst/>
          </a:blip>
          <a:srcRect l="0" t="0" r="0" b="28264"/>
          <a:stretch>
            <a:fillRect/>
          </a:stretch>
        </p:blipFill>
        <p:spPr>
          <a:xfrm>
            <a:off x="261342" y="2132004"/>
            <a:ext cx="12482243" cy="4053277"/>
          </a:xfrm>
          <a:prstGeom prst="rect">
            <a:avLst/>
          </a:prstGeom>
          <a:ln w="12700">
            <a:miter lim="400000"/>
          </a:ln>
        </p:spPr>
      </p:pic>
      <p:sp>
        <p:nvSpPr>
          <p:cNvPr id="190" name="Mather+, 1990…"/>
          <p:cNvSpPr txBox="1"/>
          <p:nvPr/>
        </p:nvSpPr>
        <p:spPr>
          <a:xfrm>
            <a:off x="1237295" y="4910666"/>
            <a:ext cx="1920319"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solidFill>
                  <a:srgbClr val="000000"/>
                </a:solidFill>
                <a:latin typeface="Avenir Book"/>
                <a:ea typeface="Avenir Book"/>
                <a:cs typeface="Avenir Book"/>
                <a:sym typeface="Avenir Book"/>
              </a:defRPr>
            </a:pPr>
            <a:r>
              <a:t>Mather+, 1990 </a:t>
            </a:r>
          </a:p>
          <a:p>
            <a:pPr>
              <a:defRPr sz="2000">
                <a:solidFill>
                  <a:srgbClr val="000000"/>
                </a:solidFill>
                <a:latin typeface="Avenir Medium"/>
                <a:ea typeface="Avenir Medium"/>
                <a:cs typeface="Avenir Medium"/>
                <a:sym typeface="Avenir Medium"/>
              </a:defRPr>
            </a:pPr>
            <a:r>
              <a:t>COBE-FIRAS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193" name="CMB Temperature Anisotropie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CMB Temperature Anisotropies</a:t>
            </a:r>
          </a:p>
        </p:txBody>
      </p:sp>
      <p:sp>
        <p:nvSpPr>
          <p:cNvPr id="194" name="For now, we assume CMB has a perfect blackbody spectrum, focus on temperature fluctuations from one part of sky to the other"/>
          <p:cNvSpPr txBox="1"/>
          <p:nvPr>
            <p:ph type="body" idx="1"/>
          </p:nvPr>
        </p:nvSpPr>
        <p:spPr>
          <a:xfrm>
            <a:off x="698500" y="1842818"/>
            <a:ext cx="11607800" cy="6934896"/>
          </a:xfrm>
          <a:prstGeom prst="rect">
            <a:avLst/>
          </a:prstGeom>
        </p:spPr>
        <p:txBody>
          <a:bodyPr/>
          <a:lstStyle>
            <a:lvl1pPr marL="0" indent="0" algn="ctr">
              <a:buSzTx/>
              <a:buNone/>
              <a:defRPr>
                <a:latin typeface="Avenir Book"/>
                <a:ea typeface="Avenir Book"/>
                <a:cs typeface="Avenir Book"/>
                <a:sym typeface="Avenir Book"/>
              </a:defRPr>
            </a:lvl1pPr>
          </a:lstStyle>
          <a:p>
            <a:pPr/>
            <a:r>
              <a:t>For now, we assume CMB has a perfect blackbody spectrum, focus on temperature fluctuations from one part of sky to the other</a:t>
            </a:r>
          </a:p>
        </p:txBody>
      </p:sp>
      <p:pic>
        <p:nvPicPr>
          <p:cNvPr id="195" name="COBE_WMAP_Planck.jpg" descr="COBE_WMAP_Planck.jpg"/>
          <p:cNvPicPr>
            <a:picLocks noChangeAspect="1"/>
          </p:cNvPicPr>
          <p:nvPr/>
        </p:nvPicPr>
        <p:blipFill>
          <a:blip r:embed="rId4">
            <a:extLst/>
          </a:blip>
          <a:stretch>
            <a:fillRect/>
          </a:stretch>
        </p:blipFill>
        <p:spPr>
          <a:xfrm>
            <a:off x="1545102" y="3109853"/>
            <a:ext cx="9914596" cy="579007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200" name="Spherical Harmonics"/>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Spherical Harmonics</a:t>
            </a:r>
          </a:p>
        </p:txBody>
      </p:sp>
      <p:sp>
        <p:nvSpPr>
          <p:cNvPr id="201" name="any function defined on a sphere may be expanded into spherical harmonics…"/>
          <p:cNvSpPr txBox="1"/>
          <p:nvPr>
            <p:ph type="body" idx="1"/>
          </p:nvPr>
        </p:nvSpPr>
        <p:spPr>
          <a:xfrm>
            <a:off x="698500" y="2072278"/>
            <a:ext cx="11607800" cy="7279154"/>
          </a:xfrm>
          <a:prstGeom prst="rect">
            <a:avLst/>
          </a:prstGeom>
        </p:spPr>
        <p:txBody>
          <a:bodyPr/>
          <a:lstStyle/>
          <a:p>
            <a:pPr marL="0" indent="0" algn="ctr">
              <a:buSzTx/>
              <a:buNone/>
              <a:defRPr>
                <a:latin typeface="Avenir Book"/>
                <a:ea typeface="Avenir Book"/>
                <a:cs typeface="Avenir Book"/>
                <a:sym typeface="Avenir Book"/>
              </a:defRPr>
            </a:pPr>
            <a:r>
              <a:t>any function defined on a sphere may be expanded into spherical harmonics</a:t>
            </a:r>
          </a:p>
          <a:p>
            <a:pPr marL="0" indent="0" algn="ctr">
              <a:buSzTx/>
              <a:buNone/>
              <a:defRPr>
                <a:latin typeface="Avenir Book"/>
                <a:ea typeface="Avenir Book"/>
                <a:cs typeface="Avenir Book"/>
                <a:sym typeface="Avenir Book"/>
              </a:defRPr>
            </a:pPr>
            <a14:m>
              <m:oMathPara>
                <m:oMathParaPr>
                  <m:jc m:val="center"/>
                </m:oMathParaPr>
                <m:oMath>
                  <m:sSub>
                    <m:e>
                      <m:r>
                        <m:rPr>
                          <m:sty m:val="p"/>
                        </m:rPr>
                        <a:rPr xmlns:a="http://schemas.openxmlformats.org/drawingml/2006/main" sz="3250" i="1">
                          <a:solidFill>
                            <a:srgbClr val="000000"/>
                          </a:solidFill>
                          <a:latin typeface="Cambria Math" panose="02040503050406030204" pitchFamily="18" charset="0"/>
                        </a:rPr>
                        <m:t>Δ</m:t>
                      </m:r>
                    </m:e>
                    <m:sub>
                      <m:r>
                        <a:rPr xmlns:a="http://schemas.openxmlformats.org/drawingml/2006/main" sz="3250" i="1">
                          <a:solidFill>
                            <a:srgbClr val="000000"/>
                          </a:solidFill>
                          <a:latin typeface="Cambria Math" panose="02040503050406030204" pitchFamily="18" charset="0"/>
                        </a:rPr>
                        <m:t>T</m:t>
                      </m:r>
                    </m:sub>
                  </m:sSub>
                  <m:r>
                    <a:rPr xmlns:a="http://schemas.openxmlformats.org/drawingml/2006/main" sz="3250" i="1">
                      <a:solidFill>
                        <a:srgbClr val="000000"/>
                      </a:solidFill>
                      <a:latin typeface="Cambria Math" panose="02040503050406030204" pitchFamily="18" charset="0"/>
                    </a:rPr>
                    <m:t>(</m:t>
                  </m:r>
                  <m:limUpp>
                    <m:e>
                      <m:r>
                        <a:rPr xmlns:a="http://schemas.openxmlformats.org/drawingml/2006/main" sz="3250" i="1">
                          <a:solidFill>
                            <a:srgbClr val="000000"/>
                          </a:solidFill>
                          <a:latin typeface="Cambria Math" panose="02040503050406030204" pitchFamily="18" charset="0"/>
                        </a:rPr>
                        <m:t>n</m:t>
                      </m:r>
                    </m:e>
                    <m:lim>
                      <m:r>
                        <a:rPr xmlns:a="http://schemas.openxmlformats.org/drawingml/2006/main" sz="3250" i="1">
                          <a:solidFill>
                            <a:srgbClr val="000000"/>
                          </a:solidFill>
                          <a:latin typeface="Cambria Math" panose="02040503050406030204" pitchFamily="18" charset="0"/>
                        </a:rPr>
                        <m:t>̂</m:t>
                      </m:r>
                    </m:lim>
                  </m:limUpp>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m:t>
                  </m:r>
                  <m:limUpp>
                    <m:e>
                      <m:limLow>
                        <m:e>
                          <m:r>
                            <a:rPr xmlns:a="http://schemas.openxmlformats.org/drawingml/2006/main" sz="3250" i="1">
                              <a:solidFill>
                                <a:srgbClr val="000000"/>
                              </a:solidFill>
                              <a:latin typeface="Cambria Math" panose="02040503050406030204" pitchFamily="18" charset="0"/>
                            </a:rPr>
                            <m:t>∑</m:t>
                          </m:r>
                        </m:e>
                        <m:lim>
                          <m:r>
                            <a:rPr xmlns:a="http://schemas.openxmlformats.org/drawingml/2006/main" sz="3250" i="1">
                              <a:solidFill>
                                <a:srgbClr val="000000"/>
                              </a:solidFill>
                              <a:latin typeface="Cambria Math" panose="02040503050406030204" pitchFamily="18" charset="0"/>
                            </a:rPr>
                            <m:t>ℓ</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0</m:t>
                          </m:r>
                        </m:lim>
                      </m:limLow>
                    </m:e>
                    <m:lim>
                      <m:r>
                        <m:rPr>
                          <m:sty m:val="p"/>
                        </m:rPr>
                        <a:rPr xmlns:a="http://schemas.openxmlformats.org/drawingml/2006/main" sz="3250" i="1">
                          <a:solidFill>
                            <a:srgbClr val="000000"/>
                          </a:solidFill>
                          <a:latin typeface="Cambria Math" panose="02040503050406030204" pitchFamily="18" charset="0"/>
                        </a:rPr>
                        <m:t>∞</m:t>
                      </m:r>
                    </m:lim>
                  </m:limUpp>
                  <m:limUpp>
                    <m:e>
                      <m:limLow>
                        <m:e>
                          <m:r>
                            <a:rPr xmlns:a="http://schemas.openxmlformats.org/drawingml/2006/main" sz="3250" i="1">
                              <a:solidFill>
                                <a:srgbClr val="000000"/>
                              </a:solidFill>
                              <a:latin typeface="Cambria Math" panose="02040503050406030204" pitchFamily="18" charset="0"/>
                            </a:rPr>
                            <m:t>∑</m:t>
                          </m:r>
                        </m:e>
                        <m:lim>
                          <m:r>
                            <a:rPr xmlns:a="http://schemas.openxmlformats.org/drawingml/2006/main" sz="3250" i="1">
                              <a:solidFill>
                                <a:srgbClr val="000000"/>
                              </a:solidFill>
                              <a:latin typeface="Cambria Math" panose="02040503050406030204" pitchFamily="18" charset="0"/>
                            </a:rPr>
                            <m:t>m</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ℓ</m:t>
                          </m:r>
                        </m:lim>
                      </m:limLow>
                    </m:e>
                    <m:lim>
                      <m:r>
                        <a:rPr xmlns:a="http://schemas.openxmlformats.org/drawingml/2006/main" sz="3250" i="1">
                          <a:solidFill>
                            <a:srgbClr val="000000"/>
                          </a:solidFill>
                          <a:latin typeface="Cambria Math" panose="02040503050406030204" pitchFamily="18" charset="0"/>
                        </a:rPr>
                        <m:t>ℓ</m:t>
                      </m:r>
                    </m:lim>
                  </m:limUpp>
                  <m:sSub>
                    <m:e>
                      <m:r>
                        <a:rPr xmlns:a="http://schemas.openxmlformats.org/drawingml/2006/main" sz="3250" i="1">
                          <a:solidFill>
                            <a:srgbClr val="000000"/>
                          </a:solidFill>
                          <a:latin typeface="Cambria Math" panose="02040503050406030204" pitchFamily="18" charset="0"/>
                        </a:rPr>
                        <m:t>a</m:t>
                      </m:r>
                    </m:e>
                    <m:sub>
                      <m:r>
                        <a:rPr xmlns:a="http://schemas.openxmlformats.org/drawingml/2006/main" sz="3250" i="1">
                          <a:solidFill>
                            <a:srgbClr val="000000"/>
                          </a:solidFill>
                          <a:latin typeface="Cambria Math" panose="02040503050406030204" pitchFamily="18" charset="0"/>
                        </a:rPr>
                        <m:t>ℓ</m:t>
                      </m:r>
                      <m:r>
                        <a:rPr xmlns:a="http://schemas.openxmlformats.org/drawingml/2006/main" sz="3250" i="1">
                          <a:solidFill>
                            <a:srgbClr val="000000"/>
                          </a:solidFill>
                          <a:latin typeface="Cambria Math" panose="02040503050406030204" pitchFamily="18" charset="0"/>
                        </a:rPr>
                        <m:t>m</m:t>
                      </m:r>
                    </m:sub>
                  </m:sSub>
                  <m:sSub>
                    <m:e>
                      <m:r>
                        <a:rPr xmlns:a="http://schemas.openxmlformats.org/drawingml/2006/main" sz="3250" i="1">
                          <a:solidFill>
                            <a:srgbClr val="000000"/>
                          </a:solidFill>
                          <a:latin typeface="Cambria Math" panose="02040503050406030204" pitchFamily="18" charset="0"/>
                        </a:rPr>
                        <m:t>Y</m:t>
                      </m:r>
                    </m:e>
                    <m:sub>
                      <m:r>
                        <a:rPr xmlns:a="http://schemas.openxmlformats.org/drawingml/2006/main" sz="3250" i="1">
                          <a:solidFill>
                            <a:srgbClr val="000000"/>
                          </a:solidFill>
                          <a:latin typeface="Cambria Math" panose="02040503050406030204" pitchFamily="18" charset="0"/>
                        </a:rPr>
                        <m:t>ℓ</m:t>
                      </m:r>
                      <m:r>
                        <a:rPr xmlns:a="http://schemas.openxmlformats.org/drawingml/2006/main" sz="3250" i="1">
                          <a:solidFill>
                            <a:srgbClr val="000000"/>
                          </a:solidFill>
                          <a:latin typeface="Cambria Math" panose="02040503050406030204" pitchFamily="18" charset="0"/>
                        </a:rPr>
                        <m:t>m</m:t>
                      </m:r>
                    </m:sub>
                  </m:sSub>
                  <m:r>
                    <a:rPr xmlns:a="http://schemas.openxmlformats.org/drawingml/2006/main" sz="3250" i="1">
                      <a:solidFill>
                        <a:srgbClr val="000000"/>
                      </a:solidFill>
                      <a:latin typeface="Cambria Math" panose="02040503050406030204" pitchFamily="18" charset="0"/>
                    </a:rPr>
                    <m:t>(</m:t>
                  </m:r>
                  <m:limUpp>
                    <m:e>
                      <m:r>
                        <a:rPr xmlns:a="http://schemas.openxmlformats.org/drawingml/2006/main" sz="3250" i="1">
                          <a:solidFill>
                            <a:srgbClr val="000000"/>
                          </a:solidFill>
                          <a:latin typeface="Cambria Math" panose="02040503050406030204" pitchFamily="18" charset="0"/>
                        </a:rPr>
                        <m:t>n</m:t>
                      </m:r>
                    </m:e>
                    <m:lim>
                      <m:r>
                        <a:rPr xmlns:a="http://schemas.openxmlformats.org/drawingml/2006/main" sz="3250" i="1">
                          <a:solidFill>
                            <a:srgbClr val="000000"/>
                          </a:solidFill>
                          <a:latin typeface="Cambria Math" panose="02040503050406030204" pitchFamily="18" charset="0"/>
                        </a:rPr>
                        <m:t>̂</m:t>
                      </m:r>
                    </m:lim>
                  </m:limUpp>
                  <m:r>
                    <a:rPr xmlns:a="http://schemas.openxmlformats.org/drawingml/2006/main" sz="3250" i="1">
                      <a:solidFill>
                        <a:srgbClr val="000000"/>
                      </a:solidFill>
                      <a:latin typeface="Cambria Math" panose="02040503050406030204" pitchFamily="18" charset="0"/>
                    </a:rPr>
                    <m:t>)</m:t>
                  </m:r>
                </m:oMath>
              </m:oMathPara>
            </a14:m>
          </a:p>
          <a:p>
            <a:pPr marL="0" indent="0" algn="ctr">
              <a:buSzTx/>
              <a:buNone/>
              <a:defRPr>
                <a:latin typeface="Avenir Book"/>
                <a:ea typeface="Avenir Book"/>
                <a:cs typeface="Avenir Book"/>
                <a:sym typeface="Avenir Book"/>
              </a:defRPr>
            </a:pPr>
            <a:r>
              <a:t>with the expansion coefficients given by</a:t>
            </a:r>
          </a:p>
          <a:p>
            <a:pPr marL="0" indent="0" algn="ctr">
              <a:buSzTx/>
              <a:buNone/>
              <a:defRPr>
                <a:latin typeface="Avenir Book"/>
                <a:ea typeface="Avenir Book"/>
                <a:cs typeface="Avenir Book"/>
                <a:sym typeface="Avenir Book"/>
              </a:defRPr>
            </a:pPr>
            <a14:m>
              <m:oMath>
                <m:sSub>
                  <m:e>
                    <m:r>
                      <a:rPr xmlns:a="http://schemas.openxmlformats.org/drawingml/2006/main" sz="3250" i="1">
                        <a:solidFill>
                          <a:srgbClr val="000000"/>
                        </a:solidFill>
                        <a:latin typeface="Cambria Math" panose="02040503050406030204" pitchFamily="18" charset="0"/>
                      </a:rPr>
                      <m:t>a</m:t>
                    </m:r>
                  </m:e>
                  <m:sub>
                    <m:r>
                      <a:rPr xmlns:a="http://schemas.openxmlformats.org/drawingml/2006/main" sz="3250" i="1">
                        <a:solidFill>
                          <a:srgbClr val="000000"/>
                        </a:solidFill>
                        <a:latin typeface="Cambria Math" panose="02040503050406030204" pitchFamily="18" charset="0"/>
                      </a:rPr>
                      <m:t>ℓ</m:t>
                    </m:r>
                    <m:r>
                      <a:rPr xmlns:a="http://schemas.openxmlformats.org/drawingml/2006/main" sz="3250" i="1">
                        <a:solidFill>
                          <a:srgbClr val="000000"/>
                        </a:solidFill>
                        <a:latin typeface="Cambria Math" panose="02040503050406030204" pitchFamily="18" charset="0"/>
                      </a:rPr>
                      <m:t>m</m:t>
                    </m:r>
                  </m:sub>
                </m:sSub>
                <m:r>
                  <a:rPr xmlns:a="http://schemas.openxmlformats.org/drawingml/2006/main" sz="3250" i="1">
                    <a:solidFill>
                      <a:srgbClr val="000000"/>
                    </a:solidFill>
                    <a:latin typeface="Cambria Math" panose="02040503050406030204" pitchFamily="18" charset="0"/>
                  </a:rPr>
                  <m:t>=</m:t>
                </m:r>
                <m:sSub>
                  <m:e>
                    <m:r>
                      <a:rPr xmlns:a="http://schemas.openxmlformats.org/drawingml/2006/main" sz="3250" i="1">
                        <a:solidFill>
                          <a:srgbClr val="000000"/>
                        </a:solidFill>
                        <a:latin typeface="Cambria Math" panose="02040503050406030204" pitchFamily="18" charset="0"/>
                      </a:rPr>
                      <m:t>∫</m:t>
                    </m:r>
                  </m:e>
                  <m:sub>
                    <m:r>
                      <a:rPr xmlns:a="http://schemas.openxmlformats.org/drawingml/2006/main" sz="3250" i="1">
                        <a:solidFill>
                          <a:srgbClr val="000000"/>
                        </a:solidFill>
                        <a:latin typeface="Cambria Math" panose="02040503050406030204" pitchFamily="18" charset="0"/>
                      </a:rPr>
                      <m:t>4</m:t>
                    </m:r>
                    <m:r>
                      <a:rPr xmlns:a="http://schemas.openxmlformats.org/drawingml/2006/main" sz="3250" i="1">
                        <a:solidFill>
                          <a:srgbClr val="000000"/>
                        </a:solidFill>
                        <a:latin typeface="Cambria Math" panose="02040503050406030204" pitchFamily="18" charset="0"/>
                      </a:rPr>
                      <m:t>π</m:t>
                    </m:r>
                  </m:sub>
                </m:sSub>
                <m:sSub>
                  <m:e>
                    <m:r>
                      <m:rPr>
                        <m:sty m:val="p"/>
                      </m:rPr>
                      <a:rPr xmlns:a="http://schemas.openxmlformats.org/drawingml/2006/main" sz="3250" i="1">
                        <a:solidFill>
                          <a:srgbClr val="000000"/>
                        </a:solidFill>
                        <a:latin typeface="Cambria Math" panose="02040503050406030204" pitchFamily="18" charset="0"/>
                      </a:rPr>
                      <m:t>Δ</m:t>
                    </m:r>
                  </m:e>
                  <m:sub>
                    <m:r>
                      <a:rPr xmlns:a="http://schemas.openxmlformats.org/drawingml/2006/main" sz="3250" i="1">
                        <a:solidFill>
                          <a:srgbClr val="000000"/>
                        </a:solidFill>
                        <a:latin typeface="Cambria Math" panose="02040503050406030204" pitchFamily="18" charset="0"/>
                      </a:rPr>
                      <m:t>T</m:t>
                    </m:r>
                  </m:sub>
                </m:sSub>
                <m:r>
                  <a:rPr xmlns:a="http://schemas.openxmlformats.org/drawingml/2006/main" sz="3250" i="1">
                    <a:solidFill>
                      <a:srgbClr val="000000"/>
                    </a:solidFill>
                    <a:latin typeface="Cambria Math" panose="02040503050406030204" pitchFamily="18" charset="0"/>
                  </a:rPr>
                  <m:t>(</m:t>
                </m:r>
                <m:limUpp>
                  <m:e>
                    <m:r>
                      <a:rPr xmlns:a="http://schemas.openxmlformats.org/drawingml/2006/main" sz="3250" i="1">
                        <a:solidFill>
                          <a:srgbClr val="000000"/>
                        </a:solidFill>
                        <a:latin typeface="Cambria Math" panose="02040503050406030204" pitchFamily="18" charset="0"/>
                      </a:rPr>
                      <m:t>n</m:t>
                    </m:r>
                  </m:e>
                  <m:lim>
                    <m:r>
                      <a:rPr xmlns:a="http://schemas.openxmlformats.org/drawingml/2006/main" sz="3250" i="1">
                        <a:solidFill>
                          <a:srgbClr val="000000"/>
                        </a:solidFill>
                        <a:latin typeface="Cambria Math" panose="02040503050406030204" pitchFamily="18" charset="0"/>
                      </a:rPr>
                      <m:t>̂</m:t>
                    </m:r>
                  </m:lim>
                </m:limUpp>
                <m:r>
                  <a:rPr xmlns:a="http://schemas.openxmlformats.org/drawingml/2006/main" sz="3250" i="1">
                    <a:solidFill>
                      <a:srgbClr val="000000"/>
                    </a:solidFill>
                    <a:latin typeface="Cambria Math" panose="02040503050406030204" pitchFamily="18" charset="0"/>
                  </a:rPr>
                  <m:t>)</m:t>
                </m:r>
                <m:sSubSup>
                  <m:e>
                    <m:r>
                      <a:rPr xmlns:a="http://schemas.openxmlformats.org/drawingml/2006/main" sz="3250" i="1">
                        <a:solidFill>
                          <a:srgbClr val="000000"/>
                        </a:solidFill>
                        <a:latin typeface="Cambria Math" panose="02040503050406030204" pitchFamily="18" charset="0"/>
                      </a:rPr>
                      <m:t>Y</m:t>
                    </m:r>
                  </m:e>
                  <m:sub>
                    <m:r>
                      <a:rPr xmlns:a="http://schemas.openxmlformats.org/drawingml/2006/main" sz="3250" i="1">
                        <a:solidFill>
                          <a:srgbClr val="000000"/>
                        </a:solidFill>
                        <a:latin typeface="Cambria Math" panose="02040503050406030204" pitchFamily="18" charset="0"/>
                      </a:rPr>
                      <m:t>ℓ</m:t>
                    </m:r>
                    <m:r>
                      <a:rPr xmlns:a="http://schemas.openxmlformats.org/drawingml/2006/main" sz="3250" i="1">
                        <a:solidFill>
                          <a:srgbClr val="000000"/>
                        </a:solidFill>
                        <a:latin typeface="Cambria Math" panose="02040503050406030204" pitchFamily="18" charset="0"/>
                      </a:rPr>
                      <m:t>m</m:t>
                    </m:r>
                  </m:sub>
                  <m:sup>
                    <m:r>
                      <a:rPr xmlns:a="http://schemas.openxmlformats.org/drawingml/2006/main" sz="3250" i="1">
                        <a:solidFill>
                          <a:srgbClr val="000000"/>
                        </a:solidFill>
                        <a:latin typeface="Cambria Math" panose="02040503050406030204" pitchFamily="18" charset="0"/>
                      </a:rPr>
                      <m:t>*</m:t>
                    </m:r>
                  </m:sup>
                </m:sSubSup>
                <m:r>
                  <a:rPr xmlns:a="http://schemas.openxmlformats.org/drawingml/2006/main" sz="3250" i="1">
                    <a:solidFill>
                      <a:srgbClr val="000000"/>
                    </a:solidFill>
                    <a:latin typeface="Cambria Math" panose="02040503050406030204" pitchFamily="18" charset="0"/>
                  </a:rPr>
                  <m:t>(</m:t>
                </m:r>
                <m:limUpp>
                  <m:e>
                    <m:r>
                      <a:rPr xmlns:a="http://schemas.openxmlformats.org/drawingml/2006/main" sz="3250" i="1">
                        <a:solidFill>
                          <a:srgbClr val="000000"/>
                        </a:solidFill>
                        <a:latin typeface="Cambria Math" panose="02040503050406030204" pitchFamily="18" charset="0"/>
                      </a:rPr>
                      <m:t>n</m:t>
                    </m:r>
                  </m:e>
                  <m:lim>
                    <m:r>
                      <a:rPr xmlns:a="http://schemas.openxmlformats.org/drawingml/2006/main" sz="3250" i="1">
                        <a:solidFill>
                          <a:srgbClr val="000000"/>
                        </a:solidFill>
                        <a:latin typeface="Cambria Math" panose="02040503050406030204" pitchFamily="18" charset="0"/>
                      </a:rPr>
                      <m:t>̂</m:t>
                    </m:r>
                  </m:lim>
                </m:limUpp>
                <m:r>
                  <a:rPr xmlns:a="http://schemas.openxmlformats.org/drawingml/2006/main" sz="3250" i="1">
                    <a:solidFill>
                      <a:srgbClr val="000000"/>
                    </a:solidFill>
                    <a:latin typeface="Cambria Math" panose="02040503050406030204" pitchFamily="18" charset="0"/>
                  </a:rPr>
                  <m:t>)</m:t>
                </m:r>
                <m:r>
                  <a:rPr xmlns:a="http://schemas.openxmlformats.org/drawingml/2006/main" sz="3250" i="1">
                    <a:solidFill>
                      <a:srgbClr val="000000"/>
                    </a:solidFill>
                    <a:latin typeface="Cambria Math" panose="02040503050406030204" pitchFamily="18" charset="0"/>
                  </a:rPr>
                  <m:t>d</m:t>
                </m:r>
                <m:r>
                  <m:rPr>
                    <m:sty m:val="p"/>
                  </m:rPr>
                  <a:rPr xmlns:a="http://schemas.openxmlformats.org/drawingml/2006/main" sz="3250" i="1">
                    <a:solidFill>
                      <a:srgbClr val="000000"/>
                    </a:solidFill>
                    <a:latin typeface="Cambria Math" panose="02040503050406030204" pitchFamily="18" charset="0"/>
                  </a:rPr>
                  <m:t>Ω</m:t>
                </m:r>
              </m:oMath>
            </a14:m>
            <a:r>
              <a:t> </a:t>
            </a:r>
          </a:p>
        </p:txBody>
      </p:sp>
      <p:pic>
        <p:nvPicPr>
          <p:cNvPr id="202" name="Screenshot 2024-05-07 at 3.43.59 PM.jpg" descr="Screenshot 2024-05-07 at 3.43.59 PM.jpg"/>
          <p:cNvPicPr>
            <a:picLocks noChangeAspect="1"/>
          </p:cNvPicPr>
          <p:nvPr/>
        </p:nvPicPr>
        <p:blipFill>
          <a:blip r:embed="rId4">
            <a:extLst/>
          </a:blip>
          <a:srcRect l="4248" t="10285" r="5006" b="10285"/>
          <a:stretch>
            <a:fillRect/>
          </a:stretch>
        </p:blipFill>
        <p:spPr>
          <a:xfrm>
            <a:off x="601860" y="6972576"/>
            <a:ext cx="11801276" cy="279086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CMB_measurements+theory.pdf" descr="CMB_measurements+theory.pdf"/>
          <p:cNvPicPr>
            <a:picLocks noChangeAspect="1"/>
          </p:cNvPicPr>
          <p:nvPr/>
        </p:nvPicPr>
        <p:blipFill>
          <a:blip r:embed="rId3">
            <a:extLst/>
          </a:blip>
          <a:stretch>
            <a:fillRect/>
          </a:stretch>
        </p:blipFill>
        <p:spPr>
          <a:xfrm>
            <a:off x="5014632" y="3504942"/>
            <a:ext cx="8363040" cy="6272280"/>
          </a:xfrm>
          <a:prstGeom prst="rect">
            <a:avLst/>
          </a:prstGeom>
          <a:ln w="12700">
            <a:miter lim="400000"/>
          </a:ln>
        </p:spPr>
      </p:pic>
      <p:pic>
        <p:nvPicPr>
          <p:cNvPr id="207" name="Planck_CMB_pillars.jpg" descr="Planck_CMB_pillars.jpg"/>
          <p:cNvPicPr>
            <a:picLocks noChangeAspect="1"/>
          </p:cNvPicPr>
          <p:nvPr/>
        </p:nvPicPr>
        <p:blipFill>
          <a:blip r:embed="rId4">
            <a:alphaModFix amt="20260"/>
            <a:extLst/>
          </a:blip>
          <a:srcRect l="16227" t="36813" r="16227" b="45132"/>
          <a:stretch>
            <a:fillRect/>
          </a:stretch>
        </p:blipFill>
        <p:spPr>
          <a:xfrm>
            <a:off x="-38299" y="-6896"/>
            <a:ext cx="13081199" cy="1748235"/>
          </a:xfrm>
          <a:prstGeom prst="rect">
            <a:avLst/>
          </a:prstGeom>
          <a:ln w="12700">
            <a:miter lim="400000"/>
          </a:ln>
        </p:spPr>
      </p:pic>
      <p:sp>
        <p:nvSpPr>
          <p:cNvPr id="208" name="variance of temperature anisotropies as a function of angular scale"/>
          <p:cNvSpPr txBox="1"/>
          <p:nvPr>
            <p:ph type="body" sz="quarter" idx="1"/>
          </p:nvPr>
        </p:nvSpPr>
        <p:spPr>
          <a:xfrm>
            <a:off x="698500" y="1880918"/>
            <a:ext cx="11607800" cy="814405"/>
          </a:xfrm>
          <a:prstGeom prst="rect">
            <a:avLst/>
          </a:prstGeom>
        </p:spPr>
        <p:txBody>
          <a:bodyPr/>
          <a:lstStyle>
            <a:lvl1pPr marL="0" indent="0" algn="ctr">
              <a:buSzTx/>
              <a:buNone/>
              <a:defRPr>
                <a:latin typeface="Avenir Book"/>
                <a:ea typeface="Avenir Book"/>
                <a:cs typeface="Avenir Book"/>
                <a:sym typeface="Avenir Book"/>
              </a:defRPr>
            </a:lvl1pPr>
          </a:lstStyle>
          <a:p>
            <a:pPr/>
            <a:r>
              <a:t>variance of temperature anisotropies as a function of angular scale</a:t>
            </a:r>
          </a:p>
        </p:txBody>
      </p:sp>
      <p:sp>
        <p:nvSpPr>
          <p:cNvPr id="209" name="CMB Angular Power Spectrum"/>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CMB Angular Power Spectrum</a:t>
            </a:r>
          </a:p>
        </p:txBody>
      </p:sp>
      <p:grpSp>
        <p:nvGrpSpPr>
          <p:cNvPr id="212" name="Group"/>
          <p:cNvGrpSpPr/>
          <p:nvPr/>
        </p:nvGrpSpPr>
        <p:grpSpPr>
          <a:xfrm>
            <a:off x="486060" y="6898853"/>
            <a:ext cx="4276814" cy="2292052"/>
            <a:chOff x="0" y="0"/>
            <a:chExt cx="4276813" cy="2292050"/>
          </a:xfrm>
        </p:grpSpPr>
        <p:pic>
          <p:nvPicPr>
            <p:cNvPr id="210" name="Screenshot 2024-04-30 at 11.42.26 AM.jpg" descr="Screenshot 2024-04-30 at 11.42.26 AM.jpg"/>
            <p:cNvPicPr>
              <a:picLocks noChangeAspect="1"/>
            </p:cNvPicPr>
            <p:nvPr/>
          </p:nvPicPr>
          <p:blipFill>
            <a:blip r:embed="rId5">
              <a:extLst/>
            </a:blip>
            <a:srcRect l="0" t="0" r="27310" b="0"/>
            <a:stretch>
              <a:fillRect/>
            </a:stretch>
          </p:blipFill>
          <p:spPr>
            <a:xfrm>
              <a:off x="0" y="0"/>
              <a:ext cx="4161437" cy="2292051"/>
            </a:xfrm>
            <a:prstGeom prst="rect">
              <a:avLst/>
            </a:prstGeom>
            <a:ln w="12700" cap="flat">
              <a:noFill/>
              <a:miter lim="400000"/>
            </a:ln>
            <a:effectLst/>
          </p:spPr>
        </p:pic>
        <p:pic>
          <p:nvPicPr>
            <p:cNvPr id="211" name="Screenshot 2024-04-30 at 11.42.26 AM.jpg" descr="Screenshot 2024-04-30 at 11.42.26 AM.jpg"/>
            <p:cNvPicPr>
              <a:picLocks noChangeAspect="1"/>
            </p:cNvPicPr>
            <p:nvPr/>
          </p:nvPicPr>
          <p:blipFill>
            <a:blip r:embed="rId5">
              <a:extLst/>
            </a:blip>
            <a:srcRect l="65770" t="0" r="0" b="0"/>
            <a:stretch>
              <a:fillRect/>
            </a:stretch>
          </p:blipFill>
          <p:spPr>
            <a:xfrm>
              <a:off x="2317217" y="0"/>
              <a:ext cx="1959597" cy="2292051"/>
            </a:xfrm>
            <a:prstGeom prst="rect">
              <a:avLst/>
            </a:prstGeom>
            <a:ln w="12700" cap="flat">
              <a:noFill/>
              <a:miter lim="400000"/>
            </a:ln>
            <a:effectLst/>
          </p:spPr>
        </p:pic>
      </p:grpSp>
      <p:sp>
        <p:nvSpPr>
          <p:cNvPr id="213" name="Line"/>
          <p:cNvSpPr/>
          <p:nvPr/>
        </p:nvSpPr>
        <p:spPr>
          <a:xfrm flipH="1">
            <a:off x="2792989" y="6512158"/>
            <a:ext cx="3437460" cy="457079"/>
          </a:xfrm>
          <a:prstGeom prst="line">
            <a:avLst/>
          </a:prstGeom>
          <a:ln w="63500">
            <a:solidFill>
              <a:srgbClr val="000000"/>
            </a:solidFill>
            <a:miter lim="400000"/>
            <a:headEnd type="triangle"/>
          </a:ln>
        </p:spPr>
        <p:txBody>
          <a:bodyPr lIns="50800" tIns="50800" rIns="50800" bIns="50800" anchor="ctr"/>
          <a:lstStyle/>
          <a:p>
            <a:pPr/>
          </a:p>
        </p:txBody>
      </p:sp>
      <p:sp>
        <p:nvSpPr>
          <p:cNvPr id="214" name="Equation"/>
          <p:cNvSpPr txBox="1"/>
          <p:nvPr/>
        </p:nvSpPr>
        <p:spPr>
          <a:xfrm>
            <a:off x="945221" y="3201019"/>
            <a:ext cx="3769321" cy="108854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l</m:t>
                      </m:r>
                    </m:sub>
                  </m:sSub>
                  <m:r>
                    <a:rPr xmlns:a="http://schemas.openxmlformats.org/drawingml/2006/main" sz="3000" i="1">
                      <a:solidFill>
                        <a:srgbClr val="000000"/>
                      </a:solidFill>
                      <a:latin typeface="Cambria Math" panose="02040503050406030204" pitchFamily="18" charset="0"/>
                    </a:rPr>
                    <m:t>=</m:t>
                  </m:r>
                  <m:f>
                    <m:fPr>
                      <m:ctrlPr>
                        <a:rPr xmlns:a="http://schemas.openxmlformats.org/drawingml/2006/main" sz="3000" i="1">
                          <a:solidFill>
                            <a:srgbClr val="000000"/>
                          </a:solidFill>
                          <a:latin typeface="Cambria Math" panose="02040503050406030204" pitchFamily="18" charset="0"/>
                        </a:rPr>
                      </m:ctrlPr>
                      <m:type m:val="bar"/>
                    </m:fPr>
                    <m:num>
                      <m:r>
                        <a:rPr xmlns:a="http://schemas.openxmlformats.org/drawingml/2006/main" sz="3000" i="1">
                          <a:solidFill>
                            <a:srgbClr val="000000"/>
                          </a:solidFill>
                          <a:latin typeface="Cambria Math" panose="02040503050406030204" pitchFamily="18" charset="0"/>
                        </a:rPr>
                        <m:t>1</m:t>
                      </m:r>
                    </m:num>
                    <m:den>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ℓ</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den>
                  </m:f>
                  <m:limUpp>
                    <m:e>
                      <m:limLow>
                        <m:e>
                          <m:r>
                            <a:rPr xmlns:a="http://schemas.openxmlformats.org/drawingml/2006/main" sz="3000" i="1">
                              <a:solidFill>
                                <a:srgbClr val="000000"/>
                              </a:solidFill>
                              <a:latin typeface="Cambria Math" panose="02040503050406030204" pitchFamily="18" charset="0"/>
                            </a:rPr>
                            <m:t>∑</m:t>
                          </m:r>
                        </m:e>
                        <m:lim>
                          <m:r>
                            <a:rPr xmlns:a="http://schemas.openxmlformats.org/drawingml/2006/main" sz="3000" i="1">
                              <a:solidFill>
                                <a:srgbClr val="000000"/>
                              </a:solidFill>
                              <a:latin typeface="Cambria Math" panose="02040503050406030204" pitchFamily="18" charset="0"/>
                            </a:rPr>
                            <m:t>m</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ℓ</m:t>
                          </m:r>
                        </m:lim>
                      </m:limLow>
                    </m:e>
                    <m:lim>
                      <m:r>
                        <a:rPr xmlns:a="http://schemas.openxmlformats.org/drawingml/2006/main" sz="3000" i="1">
                          <a:solidFill>
                            <a:srgbClr val="000000"/>
                          </a:solidFill>
                          <a:latin typeface="Cambria Math" panose="02040503050406030204" pitchFamily="18" charset="0"/>
                        </a:rPr>
                        <m:t>ℓ</m:t>
                      </m:r>
                    </m:lim>
                  </m:limUpp>
                  <m: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a</m:t>
                      </m:r>
                    </m:e>
                    <m:sub>
                      <m:r>
                        <a:rPr xmlns:a="http://schemas.openxmlformats.org/drawingml/2006/main" sz="3000" i="1">
                          <a:solidFill>
                            <a:srgbClr val="000000"/>
                          </a:solidFill>
                          <a:latin typeface="Cambria Math" panose="02040503050406030204" pitchFamily="18" charset="0"/>
                        </a:rPr>
                        <m:t>ℓ</m:t>
                      </m:r>
                      <m:r>
                        <a:rPr xmlns:a="http://schemas.openxmlformats.org/drawingml/2006/main" sz="3000" i="1">
                          <a:solidFill>
                            <a:srgbClr val="000000"/>
                          </a:solidFill>
                          <a:latin typeface="Cambria Math" panose="02040503050406030204" pitchFamily="18" charset="0"/>
                        </a:rPr>
                        <m:t>m</m:t>
                      </m:r>
                    </m:sub>
                  </m:sSub>
                  <m:sSup>
                    <m:e>
                      <m:r>
                        <a:rPr xmlns:a="http://schemas.openxmlformats.org/drawingml/2006/main" sz="3000" i="1">
                          <a:solidFill>
                            <a:srgbClr val="000000"/>
                          </a:solidFill>
                          <a:latin typeface="Cambria Math" panose="02040503050406030204" pitchFamily="18" charset="0"/>
                        </a:rPr>
                        <m:t>|</m:t>
                      </m:r>
                    </m:e>
                    <m:sup>
                      <m:r>
                        <a:rPr xmlns:a="http://schemas.openxmlformats.org/drawingml/2006/main" sz="3000" i="1">
                          <a:solidFill>
                            <a:srgbClr val="000000"/>
                          </a:solidFill>
                          <a:latin typeface="Cambria Math" panose="02040503050406030204" pitchFamily="18" charset="0"/>
                        </a:rPr>
                        <m:t>2</m:t>
                      </m:r>
                    </m:sup>
                  </m:sSup>
                </m:oMath>
              </m:oMathPara>
            </a14:m>
            <a:endParaRPr sz="3000"/>
          </a:p>
        </p:txBody>
      </p:sp>
      <p:sp>
        <p:nvSpPr>
          <p:cNvPr id="215" name="Equation"/>
          <p:cNvSpPr txBox="1"/>
          <p:nvPr/>
        </p:nvSpPr>
        <p:spPr>
          <a:xfrm>
            <a:off x="1354556" y="4797087"/>
            <a:ext cx="2539823" cy="82296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000" i="1">
                          <a:solidFill>
                            <a:srgbClr val="000000"/>
                          </a:solidFill>
                          <a:latin typeface="Cambria Math" panose="02040503050406030204" pitchFamily="18" charset="0"/>
                        </a:rPr>
                        <m:t>D</m:t>
                      </m:r>
                    </m:e>
                    <m:sub>
                      <m:r>
                        <a:rPr xmlns:a="http://schemas.openxmlformats.org/drawingml/2006/main" sz="3000" i="1">
                          <a:solidFill>
                            <a:srgbClr val="000000"/>
                          </a:solidFill>
                          <a:latin typeface="Cambria Math" panose="02040503050406030204" pitchFamily="18" charset="0"/>
                        </a:rPr>
                        <m:t>l</m:t>
                      </m:r>
                    </m:sub>
                  </m:sSub>
                  <m:r>
                    <a:rPr xmlns:a="http://schemas.openxmlformats.org/drawingml/2006/main" sz="3000" i="1">
                      <a:solidFill>
                        <a:srgbClr val="000000"/>
                      </a:solidFill>
                      <a:latin typeface="Cambria Math" panose="02040503050406030204" pitchFamily="18" charset="0"/>
                    </a:rPr>
                    <m:t>=</m:t>
                  </m:r>
                  <m:f>
                    <m:fPr>
                      <m:ctrlPr>
                        <a:rPr xmlns:a="http://schemas.openxmlformats.org/drawingml/2006/main" sz="3000" i="1">
                          <a:solidFill>
                            <a:srgbClr val="000000"/>
                          </a:solidFill>
                          <a:latin typeface="Cambria Math" panose="02040503050406030204" pitchFamily="18" charset="0"/>
                        </a:rPr>
                      </m:ctrlPr>
                      <m:type m:val="bar"/>
                    </m:fPr>
                    <m:num>
                      <m:r>
                        <a:rPr xmlns:a="http://schemas.openxmlformats.org/drawingml/2006/main" sz="3000" i="1">
                          <a:solidFill>
                            <a:srgbClr val="000000"/>
                          </a:solidFill>
                          <a:latin typeface="Cambria Math" panose="02040503050406030204" pitchFamily="18" charset="0"/>
                        </a:rPr>
                        <m:t>ℓ</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ℓ</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num>
                    <m:den>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π</m:t>
                      </m:r>
                    </m:den>
                  </m:f>
                  <m:sSub>
                    <m:e>
                      <m:r>
                        <a:rPr xmlns:a="http://schemas.openxmlformats.org/drawingml/2006/main" sz="3000" i="1">
                          <a:solidFill>
                            <a:srgbClr val="000000"/>
                          </a:solidFill>
                          <a:latin typeface="Cambria Math" panose="02040503050406030204" pitchFamily="18" charset="0"/>
                        </a:rPr>
                        <m:t>C</m:t>
                      </m:r>
                    </m:e>
                    <m:sub>
                      <m:r>
                        <a:rPr xmlns:a="http://schemas.openxmlformats.org/drawingml/2006/main" sz="3000" i="1">
                          <a:solidFill>
                            <a:srgbClr val="000000"/>
                          </a:solidFill>
                          <a:latin typeface="Cambria Math" panose="02040503050406030204" pitchFamily="18" charset="0"/>
                        </a:rPr>
                        <m:t>l</m:t>
                      </m:r>
                    </m:sub>
                  </m:sSub>
                </m:oMath>
              </m:oMathPara>
            </a14:m>
            <a:endParaRPr sz="3000"/>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Planck_CMB_pillars.jpg" descr="Planck_CMB_pillars.jpg"/>
          <p:cNvPicPr>
            <a:picLocks noChangeAspect="1"/>
          </p:cNvPicPr>
          <p:nvPr/>
        </p:nvPicPr>
        <p:blipFill>
          <a:blip r:embed="rId3">
            <a:alphaModFix amt="20260"/>
            <a:extLst/>
          </a:blip>
          <a:srcRect l="16227" t="36813" r="16227" b="45132"/>
          <a:stretch>
            <a:fillRect/>
          </a:stretch>
        </p:blipFill>
        <p:spPr>
          <a:xfrm>
            <a:off x="-38299" y="-6896"/>
            <a:ext cx="13081199" cy="1748235"/>
          </a:xfrm>
          <a:prstGeom prst="rect">
            <a:avLst/>
          </a:prstGeom>
          <a:ln w="12700">
            <a:miter lim="400000"/>
          </a:ln>
        </p:spPr>
      </p:pic>
      <p:sp>
        <p:nvSpPr>
          <p:cNvPr id="220" name="Primordial soup recipe"/>
          <p:cNvSpPr txBox="1"/>
          <p:nvPr>
            <p:ph type="title"/>
          </p:nvPr>
        </p:nvSpPr>
        <p:spPr>
          <a:xfrm>
            <a:off x="698500" y="359221"/>
            <a:ext cx="11607800" cy="1016001"/>
          </a:xfrm>
          <a:prstGeom prst="rect">
            <a:avLst/>
          </a:prstGeom>
        </p:spPr>
        <p:txBody>
          <a:bodyPr/>
          <a:lstStyle>
            <a:lvl1pPr defTabSz="1525858">
              <a:defRPr b="0" spc="-105" sz="5280">
                <a:latin typeface="Avenir Medium"/>
                <a:ea typeface="Avenir Medium"/>
                <a:cs typeface="Avenir Medium"/>
                <a:sym typeface="Avenir Medium"/>
              </a:defRPr>
            </a:lvl1pPr>
          </a:lstStyle>
          <a:p>
            <a:pPr/>
            <a:r>
              <a:t>Primordial soup recipe</a:t>
            </a:r>
          </a:p>
        </p:txBody>
      </p:sp>
      <p:grpSp>
        <p:nvGrpSpPr>
          <p:cNvPr id="226" name="Group"/>
          <p:cNvGrpSpPr/>
          <p:nvPr/>
        </p:nvGrpSpPr>
        <p:grpSpPr>
          <a:xfrm>
            <a:off x="8619728" y="1987044"/>
            <a:ext cx="3512344" cy="2732374"/>
            <a:chOff x="-38100" y="0"/>
            <a:chExt cx="3512343" cy="2732373"/>
          </a:xfrm>
        </p:grpSpPr>
        <p:pic>
          <p:nvPicPr>
            <p:cNvPr id="221" name="baryons.PNG" descr="baryons.PNG"/>
            <p:cNvPicPr>
              <a:picLocks noChangeAspect="1"/>
            </p:cNvPicPr>
            <p:nvPr/>
          </p:nvPicPr>
          <p:blipFill>
            <a:blip r:embed="rId4">
              <a:extLst/>
            </a:blip>
            <a:stretch>
              <a:fillRect/>
            </a:stretch>
          </p:blipFill>
          <p:spPr>
            <a:xfrm>
              <a:off x="209902" y="0"/>
              <a:ext cx="3016339" cy="2732374"/>
            </a:xfrm>
            <a:prstGeom prst="rect">
              <a:avLst/>
            </a:prstGeom>
            <a:ln w="12700" cap="flat">
              <a:noFill/>
              <a:miter lim="400000"/>
            </a:ln>
            <a:effectLst/>
          </p:spPr>
        </p:pic>
        <p:pic>
          <p:nvPicPr>
            <p:cNvPr id="222" name="Oval Oval" descr="Oval Oval"/>
            <p:cNvPicPr>
              <a:picLocks noChangeAspect="0"/>
            </p:cNvPicPr>
            <p:nvPr/>
          </p:nvPicPr>
          <p:blipFill>
            <a:blip r:embed="rId5">
              <a:extLst/>
            </a:blip>
            <a:stretch>
              <a:fillRect/>
            </a:stretch>
          </p:blipFill>
          <p:spPr>
            <a:xfrm>
              <a:off x="-38101" y="-1"/>
              <a:ext cx="3512345" cy="2732375"/>
            </a:xfrm>
            <a:prstGeom prst="rect">
              <a:avLst/>
            </a:prstGeom>
            <a:effectLst/>
          </p:spPr>
        </p:pic>
        <p:sp>
          <p:nvSpPr>
            <p:cNvPr id="224" name="e-"/>
            <p:cNvSpPr txBox="1"/>
            <p:nvPr/>
          </p:nvSpPr>
          <p:spPr>
            <a:xfrm>
              <a:off x="752691" y="468925"/>
              <a:ext cx="36279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FF0000"/>
                  </a:solidFill>
                  <a:latin typeface="Avenir Medium"/>
                  <a:ea typeface="Avenir Medium"/>
                  <a:cs typeface="Avenir Medium"/>
                  <a:sym typeface="Avenir Medium"/>
                </a:defRPr>
              </a:lvl1pPr>
            </a:lstStyle>
            <a:p>
              <a:pPr/>
              <a:r>
                <a:t>e-</a:t>
              </a:r>
            </a:p>
          </p:txBody>
        </p:sp>
        <p:sp>
          <p:nvSpPr>
            <p:cNvPr id="225" name="p+"/>
            <p:cNvSpPr txBox="1"/>
            <p:nvPr/>
          </p:nvSpPr>
          <p:spPr>
            <a:xfrm>
              <a:off x="270091" y="1381734"/>
              <a:ext cx="460478"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solidFill>
                    <a:srgbClr val="0000FF"/>
                  </a:solidFill>
                  <a:latin typeface="Avenir Medium"/>
                  <a:ea typeface="Avenir Medium"/>
                  <a:cs typeface="Avenir Medium"/>
                  <a:sym typeface="Avenir Medium"/>
                </a:defRPr>
              </a:lvl1pPr>
            </a:lstStyle>
            <a:p>
              <a:pPr/>
              <a:r>
                <a:t>p+</a:t>
              </a:r>
            </a:p>
          </p:txBody>
        </p:sp>
      </p:grpSp>
      <p:sp>
        <p:nvSpPr>
          <p:cNvPr id="227" name="baryons"/>
          <p:cNvSpPr txBox="1"/>
          <p:nvPr/>
        </p:nvSpPr>
        <p:spPr>
          <a:xfrm>
            <a:off x="8607028" y="4773691"/>
            <a:ext cx="3633739"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0000FF"/>
                </a:solidFill>
                <a:latin typeface="Avenir Medium"/>
                <a:ea typeface="Avenir Medium"/>
                <a:cs typeface="Avenir Medium"/>
                <a:sym typeface="Avenir Medium"/>
              </a:defRPr>
            </a:lvl1pPr>
          </a:lstStyle>
          <a:p>
            <a:pPr/>
            <a:r>
              <a:t>baryons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73393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